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0" r:id="rId4"/>
    <p:sldId id="260" r:id="rId5"/>
    <p:sldId id="282" r:id="rId6"/>
    <p:sldId id="257" r:id="rId7"/>
    <p:sldId id="258" r:id="rId8"/>
    <p:sldId id="259" r:id="rId9"/>
    <p:sldId id="265" r:id="rId10"/>
    <p:sldId id="279" r:id="rId11"/>
    <p:sldId id="266" r:id="rId12"/>
    <p:sldId id="267" r:id="rId13"/>
    <p:sldId id="268" r:id="rId14"/>
    <p:sldId id="269" r:id="rId15"/>
    <p:sldId id="284" r:id="rId16"/>
    <p:sldId id="270" r:id="rId17"/>
    <p:sldId id="271" r:id="rId18"/>
    <p:sldId id="272" r:id="rId19"/>
    <p:sldId id="285" r:id="rId20"/>
    <p:sldId id="281" r:id="rId21"/>
    <p:sldId id="275" r:id="rId22"/>
    <p:sldId id="276" r:id="rId23"/>
    <p:sldId id="277" r:id="rId24"/>
    <p:sldId id="273" r:id="rId25"/>
    <p:sldId id="27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EF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72" autoAdjust="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image" Target="../media/image16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Book Antiqua" pitchFamily="18" charset="0"/>
              </a:rPr>
              <a:t>Доходы бюджета за 2019 </a:t>
            </a:r>
            <a:r>
              <a:rPr lang="ru-RU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 Antiqua" pitchFamily="18" charset="0"/>
              </a:rPr>
              <a:t>год, в тыс. руб.</a:t>
            </a:r>
            <a:endParaRPr lang="ru-RU" u="sng" dirty="0">
              <a:solidFill>
                <a:schemeClr val="tx2">
                  <a:lumMod val="60000"/>
                  <a:lumOff val="40000"/>
                </a:schemeClr>
              </a:solidFill>
              <a:latin typeface="Book Antiqua" pitchFamily="18" charset="0"/>
            </a:endParaRPr>
          </a:p>
        </c:rich>
      </c:tx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бюджета за 2019 год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  <a:scene3d>
              <a:camera prst="orthographicFront"/>
              <a:lightRig rig="threePt" dir="t"/>
            </a:scene3d>
            <a:sp3d>
              <a:bevelT w="6350" h="82550"/>
              <a:bevelB w="6350" h="82550"/>
            </a:sp3d>
          </c:spPr>
          <c:dPt>
            <c:idx val="0"/>
            <c:spPr>
              <a:solidFill>
                <a:schemeClr val="accent1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" h="82550"/>
                <a:bevelB w="6350" h="82550"/>
              </a:sp3d>
            </c:spPr>
          </c:dPt>
          <c:dPt>
            <c:idx val="1"/>
            <c:spPr>
              <a:solidFill>
                <a:schemeClr val="accent6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" h="82550"/>
                <a:bevelB w="6350" h="82550"/>
              </a:sp3d>
            </c:spPr>
          </c:dPt>
          <c:dPt>
            <c:idx val="2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6350" h="82550"/>
                <a:bevelB w="6350" h="82550"/>
              </a:sp3d>
            </c:spPr>
          </c:dPt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23018</c:v>
                </c:pt>
                <c:pt idx="1">
                  <c:v>11949</c:v>
                </c:pt>
                <c:pt idx="2">
                  <c:v>261468</c:v>
                </c:pt>
              </c:numCache>
            </c:numRef>
          </c:val>
        </c:ser>
        <c:firstSliceAng val="0"/>
      </c:pieChart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Book Antiqua" pitchFamily="18" charset="0"/>
              </a:rPr>
              <a:t>Расходы бюджета за 2019 год, в тыс. руб.</a:t>
            </a:r>
          </a:p>
        </c:rich>
      </c:tx>
    </c:title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бюджета за 2019 год, в тыс. руб.</c:v>
                </c:pt>
              </c:strCache>
            </c:strRef>
          </c:tx>
          <c:spPr>
            <a:ln>
              <a:solidFill>
                <a:schemeClr val="accent4">
                  <a:lumMod val="50000"/>
                </a:schemeClr>
              </a:solidFill>
            </a:ln>
          </c:spPr>
          <c:explosion val="25"/>
          <c:cat>
            <c:strRef>
              <c:f>Лист1!$A$2:$A$12</c:f>
              <c:strCache>
                <c:ptCount val="11"/>
                <c:pt idx="0">
                  <c:v>общегосудасртвенные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обслуживание гос. долга</c:v>
                </c:pt>
                <c:pt idx="10">
                  <c:v>МБТ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33396.800000000003</c:v>
                </c:pt>
                <c:pt idx="1">
                  <c:v>602.1</c:v>
                </c:pt>
                <c:pt idx="2">
                  <c:v>3183.8</c:v>
                </c:pt>
                <c:pt idx="3">
                  <c:v>8545.1</c:v>
                </c:pt>
                <c:pt idx="4">
                  <c:v>3.2</c:v>
                </c:pt>
                <c:pt idx="5">
                  <c:v>140431.1</c:v>
                </c:pt>
                <c:pt idx="6">
                  <c:v>14725.7</c:v>
                </c:pt>
                <c:pt idx="7">
                  <c:v>276</c:v>
                </c:pt>
                <c:pt idx="8">
                  <c:v>76324.399999999994</c:v>
                </c:pt>
                <c:pt idx="9">
                  <c:v>11.2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4365995431722312"/>
          <c:y val="9.9406754851569454E-2"/>
          <c:w val="0.33513733985279082"/>
          <c:h val="0.86931221375074752"/>
        </c:manualLayout>
      </c:layout>
      <c:spPr>
        <a:ln>
          <a:solidFill>
            <a:schemeClr val="accent4">
              <a:lumMod val="50000"/>
            </a:schemeClr>
          </a:solidFill>
        </a:ln>
      </c:sp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1BFEC-8417-49E0-A28D-A4011800845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42853"/>
            <a:ext cx="714380" cy="714379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43042" y="1357298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БЮДЖЕТ ДЛЯ ГРАЖДАН</a:t>
            </a:r>
            <a:endParaRPr lang="ru-RU" sz="3200" b="1" u="sng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2285992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МУНИЦИПАЛЬНОГО ОБРАЗОВАНИЯ «ИССИНСКИЙ РАЙОН» ПЕНЗЕНСКОЙ ОБЛАСТИ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604" y="3143248"/>
            <a:ext cx="58579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к отчету об исполнении бюджета Иссинского района Пензенской области за 2019 год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19462" name="Picture 6" descr="https://im0-tub-ru.yandex.net/i?id=db4a691f8d1bba2e367eb6d99220543f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4143380"/>
            <a:ext cx="4572032" cy="22860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cf.ppt-online.org/files1/slide/t/T1Gd63wkSxZ25cVU0tNMoqfXuQiLl74AKg9aYnEyrO/slid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8929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Доходы бюджета Иссинского района Пензенской области  за 2019 год</a:t>
            </a:r>
            <a:endParaRPr lang="ru-RU" sz="2200" b="1" dirty="0">
              <a:solidFill>
                <a:srgbClr val="7030A0"/>
              </a:solidFill>
            </a:endParaRPr>
          </a:p>
        </p:txBody>
      </p:sp>
      <p:graphicFrame>
        <p:nvGraphicFramePr>
          <p:cNvPr id="3" name="Содержимое 3"/>
          <p:cNvGraphicFramePr>
            <a:graphicFrameLocks/>
          </p:cNvGraphicFramePr>
          <p:nvPr/>
        </p:nvGraphicFramePr>
        <p:xfrm>
          <a:off x="142875" y="642938"/>
          <a:ext cx="8783190" cy="6119924"/>
        </p:xfrm>
        <a:graphic>
          <a:graphicData uri="http://schemas.openxmlformats.org/drawingml/2006/table">
            <a:tbl>
              <a:tblPr/>
              <a:tblGrid>
                <a:gridCol w="3786183"/>
                <a:gridCol w="1785950"/>
                <a:gridCol w="1500198"/>
                <a:gridCol w="1710859"/>
              </a:tblGrid>
              <a:tr h="983032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2019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2019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933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Налоговые и неналоговые доходы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34384,0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34967,0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101,6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Налоги на прибыль, доходы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15234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15490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101,6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Налог на доходы физических лиц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15234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15490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101.6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Налоги на товары (работы, услуги), реализуемые на территории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3919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3922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219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Акцизы по подакцизным товарам (продукции), производимым на территории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3919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3922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51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Налоги на совокупных доход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2681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2691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Единый налог на вмененный доход для отдельных видов деятельности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Единый сельскохозяйственный налог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219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Налог, взимаемый в связи и применением патентной системы налогообложения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Государственная пошлина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00958" y="28572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3"/>
          <p:cNvGraphicFramePr>
            <a:graphicFrameLocks/>
          </p:cNvGraphicFramePr>
          <p:nvPr/>
        </p:nvGraphicFramePr>
        <p:xfrm>
          <a:off x="142844" y="357167"/>
          <a:ext cx="8929750" cy="6160775"/>
        </p:xfrm>
        <a:graphic>
          <a:graphicData uri="http://schemas.openxmlformats.org/drawingml/2006/table">
            <a:tbl>
              <a:tblPr/>
              <a:tblGrid>
                <a:gridCol w="4429156"/>
                <a:gridCol w="1500198"/>
                <a:gridCol w="1357322"/>
                <a:gridCol w="1643074"/>
              </a:tblGrid>
              <a:tr h="85725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2019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2019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от использования имущества, находящегося в государственной и муниципальной собственности: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5951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101,4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Доходы, получаемые в виде арендной платы за земельные участки, государственная собственность на которые не разграничена и которые расположены в границах сельских поселений, а также средства от продажи права на заключение договоров аренды указанных земельных участков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5296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5364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101,2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844219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Доходы, получаемые в виде арендной платы, а также средства от продажи права на заключение договоров аренды за земли, находящиеся в собственности муниципальных районов (за исключением земельных участков муниципальных бюджетных и автономных учреждений)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101,8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 от сдачи в аренду имущества, находящегося в оперативном управлении органов управления муниципальных районов и созданных ими учреждений (за исключением имущества муниципальных бюджетных и автономных учреждений)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Прочие поступления от использования имущества, находящегося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т.ч. казенных)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107,8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429520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142875" y="500043"/>
          <a:ext cx="8783190" cy="5775365"/>
        </p:xfrm>
        <a:graphic>
          <a:graphicData uri="http://schemas.openxmlformats.org/drawingml/2006/table">
            <a:tbl>
              <a:tblPr/>
              <a:tblGrid>
                <a:gridCol w="3786183"/>
                <a:gridCol w="1785950"/>
                <a:gridCol w="1500198"/>
                <a:gridCol w="1710859"/>
              </a:tblGrid>
              <a:tr h="112592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2019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2019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Платежи при пользовании природными ресурсами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от оказания платных услуг  (работ) и компенсаций затрат государства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104,4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51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101,9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т.ч. казенных)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Штрафы, санкции, возмещение ущерба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326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331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101,5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429520" y="14285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142875" y="642938"/>
          <a:ext cx="8783190" cy="4357174"/>
        </p:xfrm>
        <a:graphic>
          <a:graphicData uri="http://schemas.openxmlformats.org/drawingml/2006/table">
            <a:tbl>
              <a:tblPr/>
              <a:tblGrid>
                <a:gridCol w="3786183"/>
                <a:gridCol w="1785950"/>
                <a:gridCol w="1500198"/>
                <a:gridCol w="1710859"/>
              </a:tblGrid>
              <a:tr h="983032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2019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2019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933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Безвозмездные поступления от других бюджетов бюджетной системы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262216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261468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99,7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Дотации бюджетам муниципальных районов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71026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71026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604786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33079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33034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99,8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149356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148653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99,5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Иные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межбюджетнные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трансферты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8755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8755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БЮДЖЕТА - ВСЕГО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296600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296435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99,9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429520" y="21429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14348" y="428604"/>
          <a:ext cx="7929618" cy="5929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214282" y="928670"/>
          <a:ext cx="8572592" cy="5808356"/>
        </p:xfrm>
        <a:graphic>
          <a:graphicData uri="http://schemas.openxmlformats.org/drawingml/2006/table">
            <a:tbl>
              <a:tblPr/>
              <a:tblGrid>
                <a:gridCol w="836350"/>
                <a:gridCol w="1184830"/>
                <a:gridCol w="4122520"/>
                <a:gridCol w="1174366"/>
                <a:gridCol w="1254526"/>
              </a:tblGrid>
              <a:tr h="288606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915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ОБЩЕГОСУДАРСТВЕННЫЕ  ВОПРОСЫ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37234,7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33396,8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0320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Функционирование 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25617,1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23270,5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1956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Судебная система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Обеспечение деятельности финансовых, налоговых, таможенных органов и органов финансового  ( финансово-бюджетного) надзора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8042,1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6750,9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Обеспечение проведения выборов и референдумов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общегосударственные вопросы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3504,7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3304,6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915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НАЦИОНАЛЬНАЯ ОБОРОНА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602,1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602,1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Мобилизационная и вневойсковая подготовка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602,1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602,1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4979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3898,0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3183,8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2650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Защита населения и территории от чрезвычайных ситуаций природного и техногенного характера, гражданская оборона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1336,5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1070,3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51717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Обеспечение пожарной безопасности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2561,5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2113,5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4282" y="0"/>
            <a:ext cx="89297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Расходы бюджета Иссинского района Пензенской области  за 2019 год</a:t>
            </a:r>
          </a:p>
          <a:p>
            <a:pPr algn="ctr"/>
            <a:r>
              <a:rPr lang="ru-RU" sz="2200" b="1" dirty="0" smtClean="0">
                <a:solidFill>
                  <a:srgbClr val="7030A0"/>
                </a:solidFill>
              </a:rPr>
              <a:t>по разделам и подразделам классификации расходов бюджета</a:t>
            </a:r>
            <a:endParaRPr lang="ru-RU" sz="22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43802" y="714356"/>
            <a:ext cx="1500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(тыс. рублей)</a:t>
            </a:r>
            <a:endParaRPr lang="ru-RU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285720" y="428604"/>
          <a:ext cx="8572592" cy="5786478"/>
        </p:xfrm>
        <a:graphic>
          <a:graphicData uri="http://schemas.openxmlformats.org/drawingml/2006/table">
            <a:tbl>
              <a:tblPr/>
              <a:tblGrid>
                <a:gridCol w="836350"/>
                <a:gridCol w="1184830"/>
                <a:gridCol w="4122520"/>
                <a:gridCol w="1174366"/>
                <a:gridCol w="1254526"/>
              </a:tblGrid>
              <a:tr h="42862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915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НАЦИОНАЛЬНАЯ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10057,1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8545,1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38142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Сельское хозяйство и рыболовство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52,7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9339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Транспорт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1263,8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1023,9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Дорожное хозяйство (дорожные фонды)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8254,8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7207,3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485,8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256,8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915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ЖИЛИЩНО-КОММУНАЛЬНОЕ ХОЗЯЙСТВО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Жилищное хозяйство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862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150627,7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140431,1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Дошкольное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30389,5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29807,5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Общее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68827,8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65586,3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Дополнительное образование детей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15665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14246,3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Молодежная политика  и оздоровление детей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1691,3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1689,1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образования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34054,1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29101,9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КУЛЬТУРА И КИНЕМАТОГРАФИЯ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15302,8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14725,7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Культура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15302,8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14725,7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58082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285720" y="238659"/>
          <a:ext cx="8572592" cy="6547927"/>
        </p:xfrm>
        <a:graphic>
          <a:graphicData uri="http://schemas.openxmlformats.org/drawingml/2006/table">
            <a:tbl>
              <a:tblPr/>
              <a:tblGrid>
                <a:gridCol w="836350"/>
                <a:gridCol w="1184830"/>
                <a:gridCol w="4122520"/>
                <a:gridCol w="1174366"/>
                <a:gridCol w="1254526"/>
              </a:tblGrid>
              <a:tr h="285752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ЗДРАВООХРАНЕНИЕ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276,0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276,0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8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здравоохранения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276,0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276,0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СОЦИАЛЬНАЯ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77028,1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76324,4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Пенсионное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626,0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624,4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Социальное обслуживание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19632,9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19632,9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Социальное обеспечение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28272,3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28095,6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Охрана семьи и детства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25627,3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25101,9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социальной политики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2869,6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2869,6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887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ФИЗИЧЕСКАЯ КУЛЬТУРА И СПОРТ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370,4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366,4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75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физкультуры и спорта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370,4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366,4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9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9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Обслуживание государственного внутреннего и муниципального долга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20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МЕЖБЮДЖЕТНЫЕ ТРАНСФЕРТЫ ОБЩЕГО ХАРАКТЕРА БЮДЖЕТАМ СУБЪЕКТОВ РФ И МУНИЦИПАЛЬНЫХ ОБРАЗОВАНИЙ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15191,0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15191,0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20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Дотации на выравнивание бюджетной обеспеченности субъектов РФ и муниципальных образований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6534,9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6534,9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75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Иные дотации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8656,1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8656,1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211">
                <a:tc gridSpan="3"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ИТОГО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310602,3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293056,8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58082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642910" y="500042"/>
          <a:ext cx="7786742" cy="578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Autofit/>
          </a:bodyPr>
          <a:lstStyle/>
          <a:p>
            <a:r>
              <a:rPr lang="ru-RU" sz="2000" u="sng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Уважаемые жители Иссинского района!</a:t>
            </a:r>
            <a:endParaRPr lang="ru-RU" sz="2000" u="sng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3714775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    В целях обеспечения открытости работы администрации района представляем вашему вниманию отчет об исполнении бюджета Иссинского района Пензенской области за 2019 год в формате – «Бюджет для граждан».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    Данная форма отчета об исполнении бюджета рассчитана на различные категории населения района.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    Подготовка «Бюджета для граждан» и проведение публичных слушаний подтверждает реализацию принципов открытости и прозрачности управления финансами в районе.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    В данной презентации вы сможете оценить объемы доходов и расходов бюджета района за 2019 год, увидеть основные характеристики и показатели исполнения бюджета, результаты реализации муниципальных программ.</a:t>
            </a:r>
          </a:p>
          <a:p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14348" y="5214950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С уважением, глава администрации Иссинского района Н.А.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Аргаткин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1028" name="Picture 4" descr="http://issa.pnzreg.ru/upload/iblock/38a/38a69813d819fc15cb9535870b901a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572008"/>
            <a:ext cx="2214578" cy="22136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admferzik.ru/wp-content/uploads/2013/09/Prezentatsiya-Ferzikovo_Stranitsa_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8661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14380" cy="954071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142844" y="0"/>
            <a:ext cx="9001156" cy="15882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05586" tIns="54904" rIns="105586" bIns="54904">
            <a:spAutoFit/>
          </a:bodyPr>
          <a:lstStyle/>
          <a:p>
            <a:pPr algn="ctr">
              <a:tabLst>
                <a:tab pos="0" algn="l"/>
                <a:tab pos="1071563" algn="l"/>
                <a:tab pos="2144713" algn="l"/>
                <a:tab pos="3217863" algn="l"/>
                <a:tab pos="4291013" algn="l"/>
                <a:tab pos="5362575" algn="l"/>
                <a:tab pos="6435725" algn="l"/>
                <a:tab pos="7508875" algn="l"/>
                <a:tab pos="8582025" algn="l"/>
                <a:tab pos="9653588" algn="l"/>
                <a:tab pos="10726738" algn="l"/>
                <a:tab pos="11799888" algn="l"/>
              </a:tabLst>
            </a:pPr>
            <a:r>
              <a:rPr lang="ru-RU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Распределение бюджетных ассигнований по целевым статьям (муниципальным программам Иссинского района и </a:t>
            </a:r>
            <a:r>
              <a:rPr lang="ru-RU" sz="24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непрограммным</a:t>
            </a:r>
            <a:r>
              <a:rPr lang="ru-RU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направлениям деятельности) за 2019 год</a:t>
            </a:r>
            <a:endParaRPr lang="ru-RU" sz="2400" b="1" i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Group 144"/>
          <p:cNvGraphicFramePr>
            <a:graphicFrameLocks noGrp="1"/>
          </p:cNvGraphicFramePr>
          <p:nvPr/>
        </p:nvGraphicFramePr>
        <p:xfrm>
          <a:off x="214282" y="1643050"/>
          <a:ext cx="8643936" cy="5000660"/>
        </p:xfrm>
        <a:graphic>
          <a:graphicData uri="http://schemas.openxmlformats.org/drawingml/2006/table">
            <a:tbl>
              <a:tblPr/>
              <a:tblGrid>
                <a:gridCol w="428628"/>
                <a:gridCol w="5357850"/>
                <a:gridCol w="1428760"/>
                <a:gridCol w="1428698"/>
              </a:tblGrid>
              <a:tr h="48895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T="10584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НАЗНАЧЕНО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ИСПОЛНЕНО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 Социальная поддержка граждан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69027,6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68324,0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02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 Обеспечение общественного порядка и противодействие преступности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24,0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24,0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03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 Защита населения и территорий от чрезвычайных ситуаций, обеспечение пожарной безопасности и безопасности людей на водных объектах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3781,1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3066,8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04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«Развитие культуры, туризма, физической культуры, спорта  и молодежной политики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14556,9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13980,0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05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«Развитие инвестиционного потенциала, инновационной деятельности и предпринимательства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16,9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16,9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06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«Развитие  сельского хозяйства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52,7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52,0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58082" y="128586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44"/>
          <p:cNvGraphicFramePr>
            <a:graphicFrameLocks noGrp="1"/>
          </p:cNvGraphicFramePr>
          <p:nvPr/>
        </p:nvGraphicFramePr>
        <p:xfrm>
          <a:off x="285720" y="357166"/>
          <a:ext cx="8643936" cy="4798748"/>
        </p:xfrm>
        <a:graphic>
          <a:graphicData uri="http://schemas.openxmlformats.org/drawingml/2006/table">
            <a:tbl>
              <a:tblPr/>
              <a:tblGrid>
                <a:gridCol w="428628"/>
                <a:gridCol w="5357850"/>
                <a:gridCol w="1428760"/>
                <a:gridCol w="1428698"/>
              </a:tblGrid>
              <a:tr h="48895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T="10584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НАЗНАЧЕНО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ИСПОЛНЕНО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07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«Развитие территорий, жилищного строительства, модернизация жилищно-коммунального хозяйства, обеспечение  транспортных услуг Иссинского района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11870,2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10358,9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08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«Развитие образования  в Иссинском 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129370,4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122692,9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09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«Муниципальное управление, развитие гражданского общества в Иссинском районе  Пензенской области 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77,0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45,0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«Управление муниципальными финансами и муниципальным долгом Иссинского района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20069,5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18778,2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«Обеспечение деятельности администрации  Иссинского района Пензенской области 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51876,2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45864,6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ИТОГО  ПО ПРОГРАММАМ 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300722,5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283203,3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43802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44"/>
          <p:cNvGraphicFramePr>
            <a:graphicFrameLocks noGrp="1"/>
          </p:cNvGraphicFramePr>
          <p:nvPr/>
        </p:nvGraphicFramePr>
        <p:xfrm>
          <a:off x="214282" y="285727"/>
          <a:ext cx="8715435" cy="6183721"/>
        </p:xfrm>
        <a:graphic>
          <a:graphicData uri="http://schemas.openxmlformats.org/drawingml/2006/table">
            <a:tbl>
              <a:tblPr/>
              <a:tblGrid>
                <a:gridCol w="357190"/>
                <a:gridCol w="5621209"/>
                <a:gridCol w="1368549"/>
                <a:gridCol w="1368487"/>
              </a:tblGrid>
              <a:tr h="42862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T="10584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НАЗНАЧЕНО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ИСПОЛНЕНО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9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НЕПРОГРАММНЫЕ НАПРАВЛЕНИЯ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Резервные фонды 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3696,1</a:t>
                      </a:r>
                      <a:endParaRPr lang="ru-RU" sz="1600" dirty="0"/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3696,1</a:t>
                      </a:r>
                      <a:endParaRPr lang="ru-RU" sz="1600" dirty="0"/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Проведение выборов  и  референдумов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70,0</a:t>
                      </a:r>
                      <a:endParaRPr lang="ru-RU" sz="1600" dirty="0"/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70,0</a:t>
                      </a:r>
                      <a:endParaRPr lang="ru-RU" sz="1600" dirty="0"/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Расходы </a:t>
                      </a: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 выплату гражданам, имеющим звание «Почетный гражданин Иссинского района» 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30,0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30,0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Составление (изменение) списков кандидатов в присяжные заседатели федеральных судов общей юрисдикции в Российской Федерации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0,8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0,8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Расходы бюджета Иссинского района Пензенской области на оплату взносов на капитальный ремонт общего имущества многоквартирных домов в части жилых и нежилых помещений, находящихся в муниципальной собственности муниципального образования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3,2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3,2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Муниципальная казна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4,0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4,0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Землепользование и землеустройство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10,0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10,0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Мероприятия в рамках социального партнерства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14,0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14,0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Членские взносы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29,0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29,0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Разработка проектной и рабочей документации на строительство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мини-комплексного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стадиона в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р.п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Исса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Иссинского района Пензенской области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Иные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непрограммные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расходы органов местного самоуправления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8,6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8,6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 ПО НЕПРОГРАММНЫМ НАПРАВЛЕНИЯМ: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3865,8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3859,8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ВСЕГО: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310602,3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293056,8</a:t>
                      </a:r>
                      <a:endParaRPr lang="ru-RU" sz="1600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43802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0"/>
            <a:ext cx="89297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Источники финансирования дефицита бюджета Иссинского района Пензенской области за 2019 год по кодам классификации источников финансирования дефицитов бюджета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Содержимое 3"/>
          <p:cNvGraphicFramePr>
            <a:graphicFrameLocks/>
          </p:cNvGraphicFramePr>
          <p:nvPr/>
        </p:nvGraphicFramePr>
        <p:xfrm>
          <a:off x="142844" y="2285992"/>
          <a:ext cx="8786873" cy="3769058"/>
        </p:xfrm>
        <a:graphic>
          <a:graphicData uri="http://schemas.openxmlformats.org/drawingml/2006/table">
            <a:tbl>
              <a:tblPr/>
              <a:tblGrid>
                <a:gridCol w="5529199"/>
                <a:gridCol w="1575081"/>
                <a:gridCol w="1682593"/>
              </a:tblGrid>
              <a:tr h="4663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кода группы, подгруппы, статьи, вида источников финансирования дефицитов бюджета, классификации операций сектора государственного управления, относящихся к источникам финансирования дефицитов бюджета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Кредиты кредитных организаций в валюте Российской Федерации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4100,0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7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Получение кредитов от кредитных организаций в валюте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4100,0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33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Получение кредитов от кредитных организаций бюджетами муниципальных районов в валюте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Погашение кредитов, предоставленных кредитными организациями в валюте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Погашение бюджетами муниципальных районов кредитов от кредитных организаций в валюте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429520" y="185736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142844" y="357166"/>
          <a:ext cx="8786873" cy="5852160"/>
        </p:xfrm>
        <a:graphic>
          <a:graphicData uri="http://schemas.openxmlformats.org/drawingml/2006/table">
            <a:tbl>
              <a:tblPr/>
              <a:tblGrid>
                <a:gridCol w="5529199"/>
                <a:gridCol w="1575081"/>
                <a:gridCol w="1682593"/>
              </a:tblGrid>
              <a:tr h="4663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кода группы, подгруппы, статьи, вида источников финансирования дефицитов бюджета, классификации операций сектора государственного управления, относящихся к источникам финансирования дефицитов бюджета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Бюджетные кредиты от других бюджетов бюджетной системы Российской Федерации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-3286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-3286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Получение бюджетных кредитов от других бюджетов бюджетной системы Российской Федерации в валюте Российской Федерации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Получение кредитов от других бюджетов бюджетной системы Российской Федерации бюджетами муниципальных районов в валюте Российской Федерации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Погашение бюджетных кредитов, полученных от других бюджетов бюджетной системы Российской Федерации в валюте Российской Федерации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Погашение бюджетами муниципальных районов кредитов от других бюджетов бюджетной системы Российской Федерации в валюте Российской Федерации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-3286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-3286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Изменение остатков средств на счетах по учету средств бюджета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271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40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Увеличение прочих остатков денежных средств бюджетов муниципальных районов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-313617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-296303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Уменьшение прочих остатков денежных средств бюджетов муниципальных районов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313888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296343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ВСЕГО</a:t>
                      </a:r>
                      <a:endParaRPr lang="ru-RU" sz="1800" b="1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1085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-3246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58082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8286776" y="6126163"/>
            <a:ext cx="400024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3794" name="Picture 2" descr="https://myslide.ru/documents_4/d75583e82e67a276785b463d7669a544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86874" cy="6500858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14290"/>
            <a:ext cx="857256" cy="1000132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3071802" y="142852"/>
            <a:ext cx="3214710" cy="47765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7275" tIns="53638" rIns="107275" bIns="53638" anchor="ctr">
            <a:spAutoFit/>
          </a:bodyPr>
          <a:lstStyle/>
          <a:p>
            <a:pPr defTabSz="527065" eaLnBrk="0" hangingPunct="0">
              <a:defRPr/>
            </a:pPr>
            <a:r>
              <a:rPr lang="ru-RU" sz="2400" b="1" i="1" dirty="0" smtClean="0">
                <a:solidFill>
                  <a:srgbClr val="000000"/>
                </a:solidFill>
              </a:rPr>
              <a:t>Что </a:t>
            </a:r>
            <a:r>
              <a:rPr lang="ru-RU" sz="2400" b="1" i="1" dirty="0">
                <a:solidFill>
                  <a:srgbClr val="000000"/>
                </a:solidFill>
              </a:rPr>
              <a:t>такое бюджет</a:t>
            </a:r>
            <a:r>
              <a:rPr lang="ru-RU" sz="2400" b="1" i="1" dirty="0" smtClean="0">
                <a:solidFill>
                  <a:srgbClr val="000000"/>
                </a:solidFill>
              </a:rPr>
              <a:t>?</a:t>
            </a:r>
            <a:endParaRPr lang="ru-RU" dirty="0"/>
          </a:p>
        </p:txBody>
      </p:sp>
      <p:pic>
        <p:nvPicPr>
          <p:cNvPr id="4" name="Picture 10" descr="imag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747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357290" y="642918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hangingPunct="0">
              <a:tabLst>
                <a:tab pos="2205038" algn="l"/>
                <a:tab pos="2662238" algn="l"/>
              </a:tabLst>
            </a:pP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Бюджет Иссинского района  Пензенской области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это смета доходов и расходов района, утверждённая на трёхлетний период.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85720" y="1500175"/>
            <a:ext cx="6357982" cy="31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275" tIns="53638" rIns="107275" bIns="53638" anchor="ctr">
            <a:spAutoFit/>
          </a:bodyPr>
          <a:lstStyle/>
          <a:p>
            <a:pPr algn="just" eaLnBrk="0" hangingPunct="0">
              <a:buClrTx/>
              <a:buSzTx/>
              <a:tabLst>
                <a:tab pos="2205038" algn="l"/>
                <a:tab pos="2662238" algn="l"/>
              </a:tabLst>
            </a:pPr>
            <a:r>
              <a:rPr lang="ru-RU" sz="1500" b="1" dirty="0" smtClean="0">
                <a:solidFill>
                  <a:srgbClr val="000000"/>
                </a:solidFill>
              </a:rPr>
              <a:t>Расходы </a:t>
            </a:r>
            <a:r>
              <a:rPr lang="ru-RU" sz="1500" b="1" dirty="0">
                <a:solidFill>
                  <a:srgbClr val="000000"/>
                </a:solidFill>
              </a:rPr>
              <a:t>бюджета Иссинского </a:t>
            </a:r>
            <a:r>
              <a:rPr lang="ru-RU" sz="1500" b="1" dirty="0" smtClean="0">
                <a:solidFill>
                  <a:srgbClr val="000000"/>
                </a:solidFill>
              </a:rPr>
              <a:t>района </a:t>
            </a:r>
            <a:r>
              <a:rPr lang="ru-RU" sz="1500" b="1" dirty="0">
                <a:solidFill>
                  <a:srgbClr val="000000"/>
                </a:solidFill>
              </a:rPr>
              <a:t>Пензенской области </a:t>
            </a:r>
            <a:r>
              <a:rPr lang="ru-RU" sz="1500" dirty="0">
                <a:solidFill>
                  <a:srgbClr val="000000"/>
                </a:solidFill>
              </a:rPr>
              <a:t>направлены на финансовое обеспечение расходных полномочий, установленных Федеральным законом от 06.10.1999 №184-ФЗ «Об общих принципах </a:t>
            </a:r>
            <a:r>
              <a:rPr lang="ru-RU" sz="1500" dirty="0" smtClean="0">
                <a:solidFill>
                  <a:srgbClr val="000000"/>
                </a:solidFill>
              </a:rPr>
              <a:t>организации законодательных </a:t>
            </a:r>
            <a:r>
              <a:rPr lang="ru-RU" sz="1500" dirty="0">
                <a:solidFill>
                  <a:srgbClr val="000000"/>
                </a:solidFill>
              </a:rPr>
              <a:t>(представительных) и исполнительных органов государственной власти субъектов Российской Федерации», в том числе на решение поставленных в социальных указах Президента Российской Федерации от 07.05.2012 задач, предусматривающих повышение оплаты труда отдельных категорий работников бюджетной сферы, обеспечение доступности дошкольного образования, поддержку семьи и материнства, обеспечение граждан доступным и комфортным жильём, реализацию мер социальной поддержки населения, создание условий для экономического роста.</a:t>
            </a:r>
            <a:endParaRPr lang="ru-RU" sz="1500" dirty="0"/>
          </a:p>
          <a:p>
            <a:pPr eaLnBrk="0" hangingPunct="0">
              <a:buClrTx/>
              <a:buSzTx/>
              <a:tabLst>
                <a:tab pos="2205038" algn="l"/>
                <a:tab pos="2662238" algn="l"/>
              </a:tabLst>
            </a:pPr>
            <a:endParaRPr lang="ru-RU" dirty="0"/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 rot="10800000" flipV="1">
            <a:off x="2928926" y="4418269"/>
            <a:ext cx="6072230" cy="24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275" tIns="53638" rIns="107275" bIns="53638" anchor="ctr">
            <a:spAutoFit/>
          </a:bodyPr>
          <a:lstStyle/>
          <a:p>
            <a:pPr eaLnBrk="0" hangingPunct="0"/>
            <a:r>
              <a:rPr lang="ru-RU" sz="1500" b="1" i="1" dirty="0">
                <a:solidFill>
                  <a:srgbClr val="000000"/>
                </a:solidFill>
              </a:rPr>
              <a:t>Бюджет семьи -</a:t>
            </a:r>
            <a:r>
              <a:rPr lang="ru-RU" sz="1500" dirty="0">
                <a:solidFill>
                  <a:srgbClr val="000000"/>
                </a:solidFill>
              </a:rPr>
              <a:t> это структура всех расходов и доходов за определённый период времени (месяц, год</a:t>
            </a:r>
            <a:r>
              <a:rPr lang="ru-RU" sz="1500" dirty="0" smtClean="0">
                <a:solidFill>
                  <a:srgbClr val="000000"/>
                </a:solidFill>
              </a:rPr>
              <a:t>).</a:t>
            </a:r>
          </a:p>
          <a:p>
            <a:pPr eaLnBrk="0" hangingPunct="0"/>
            <a:endParaRPr lang="ru-RU" sz="1500" dirty="0"/>
          </a:p>
          <a:p>
            <a:pPr eaLnBrk="0" hangingPunct="0">
              <a:buClrTx/>
              <a:buSzTx/>
              <a:buFontTx/>
              <a:buNone/>
            </a:pPr>
            <a:r>
              <a:rPr lang="ru-RU" sz="1500" dirty="0">
                <a:solidFill>
                  <a:srgbClr val="000000"/>
                </a:solidFill>
              </a:rPr>
              <a:t>Под </a:t>
            </a:r>
            <a:r>
              <a:rPr lang="ru-RU" sz="1500" b="1" i="1" dirty="0">
                <a:solidFill>
                  <a:srgbClr val="000000"/>
                </a:solidFill>
              </a:rPr>
              <a:t>доходом</a:t>
            </a:r>
            <a:r>
              <a:rPr lang="ru-RU" sz="1500" dirty="0">
                <a:solidFill>
                  <a:srgbClr val="000000"/>
                </a:solidFill>
              </a:rPr>
              <a:t> понимают деньги или материальные ценности, получаемые в виде заработной платы, вознаграждений или подарков за выполненную работу, услугу или какую-либо другую деятельность. Все полученные средства составляют совокупный доход</a:t>
            </a:r>
            <a:r>
              <a:rPr lang="ru-RU" sz="1500" dirty="0" smtClean="0">
                <a:solidFill>
                  <a:srgbClr val="000000"/>
                </a:solidFill>
              </a:rPr>
              <a:t>.</a:t>
            </a:r>
          </a:p>
          <a:p>
            <a:pPr eaLnBrk="0" hangingPunct="0">
              <a:buClrTx/>
              <a:buSzTx/>
              <a:buFontTx/>
              <a:buNone/>
            </a:pPr>
            <a:endParaRPr lang="ru-RU" sz="1500" dirty="0"/>
          </a:p>
          <a:p>
            <a:pPr eaLnBrk="0" hangingPunct="0">
              <a:buClrTx/>
              <a:buSzTx/>
              <a:buFontTx/>
              <a:buNone/>
            </a:pPr>
            <a:r>
              <a:rPr lang="ru-RU" sz="1500" b="1" i="1" dirty="0">
                <a:solidFill>
                  <a:srgbClr val="000000"/>
                </a:solidFill>
              </a:rPr>
              <a:t>Расходы</a:t>
            </a:r>
            <a:r>
              <a:rPr lang="ru-RU" sz="1500" dirty="0">
                <a:solidFill>
                  <a:srgbClr val="000000"/>
                </a:solidFill>
              </a:rPr>
              <a:t> - это затраты на питание, одежду, транспорт, на оплату услуг, ремонт, выплаты по займам и др</a:t>
            </a:r>
            <a:r>
              <a:rPr lang="ru-RU" sz="1500" dirty="0" smtClean="0">
                <a:solidFill>
                  <a:srgbClr val="000000"/>
                </a:solidFill>
              </a:rPr>
              <a:t>.</a:t>
            </a:r>
            <a:endParaRPr lang="ru-RU" dirty="0"/>
          </a:p>
        </p:txBody>
      </p:sp>
      <p:pic>
        <p:nvPicPr>
          <p:cNvPr id="18434" name="Picture 2" descr="Молодая женщина или подросток с проблемы с деньгами - концепция для liabil — стоковое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429132"/>
            <a:ext cx="2357454" cy="214313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8436" name="Picture 4" descr="https://forum-msk.info/attachments/image-png.21799/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1571612"/>
            <a:ext cx="2357422" cy="214314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2.ppt-online.org/files2/slide/u/UG3eLlrTRVS7KAvnxyj9JZHd8chwk4u0i5fambCOE/slide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https://cf2.ppt-online.org/files2/slide/2/2kzCIydNVs9DZGAplF1v7fBuX0L6twSjn8Kx4EWTm/slide-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7266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"/>
            <a:ext cx="91440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РАСПРЕДЕЛЕНИЕ РАСХОДОВ ПО 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ОСНОВНЫМ ФУНКЦИЯМ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900igr.net/up/datas/178317/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www.chernigovka.org/sites/default/files/11%281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ages.myshared.ru/31/1312194/slide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714380" cy="954071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612</TotalTime>
  <Words>1880</Words>
  <Application>Microsoft Office PowerPoint</Application>
  <PresentationFormat>Экран (4:3)</PresentationFormat>
  <Paragraphs>510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Уважаемые жители Иссинского района!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юзер</dc:creator>
  <cp:lastModifiedBy>Юлия</cp:lastModifiedBy>
  <cp:revision>156</cp:revision>
  <dcterms:created xsi:type="dcterms:W3CDTF">2019-05-21T06:00:26Z</dcterms:created>
  <dcterms:modified xsi:type="dcterms:W3CDTF">2020-05-15T12:17:22Z</dcterms:modified>
</cp:coreProperties>
</file>