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72" r:id="rId2"/>
  </p:sldMasterIdLst>
  <p:sldIdLst>
    <p:sldId id="256" r:id="rId3"/>
    <p:sldId id="283" r:id="rId4"/>
    <p:sldId id="280" r:id="rId5"/>
    <p:sldId id="286" r:id="rId6"/>
    <p:sldId id="260" r:id="rId7"/>
    <p:sldId id="282" r:id="rId8"/>
    <p:sldId id="257" r:id="rId9"/>
    <p:sldId id="258" r:id="rId10"/>
    <p:sldId id="259" r:id="rId11"/>
    <p:sldId id="266" r:id="rId12"/>
    <p:sldId id="267" r:id="rId13"/>
    <p:sldId id="268" r:id="rId14"/>
    <p:sldId id="269" r:id="rId15"/>
    <p:sldId id="284" r:id="rId16"/>
    <p:sldId id="270" r:id="rId17"/>
    <p:sldId id="271" r:id="rId18"/>
    <p:sldId id="272" r:id="rId19"/>
    <p:sldId id="285" r:id="rId20"/>
    <p:sldId id="281" r:id="rId21"/>
    <p:sldId id="275" r:id="rId22"/>
    <p:sldId id="276" r:id="rId23"/>
    <p:sldId id="277" r:id="rId24"/>
    <p:sldId id="273" r:id="rId25"/>
    <p:sldId id="274" r:id="rId26"/>
    <p:sldId id="287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9999FF"/>
    <a:srgbClr val="FFCCFF"/>
    <a:srgbClr val="33CCFF"/>
    <a:srgbClr val="FFFFCC"/>
    <a:srgbClr val="00FFCC"/>
    <a:srgbClr val="990033"/>
    <a:srgbClr val="DBEEF4"/>
    <a:srgbClr val="CC04C2"/>
    <a:srgbClr val="00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72" autoAdjust="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1.7305680251976655E-2"/>
          <c:y val="5.0472975497158814E-3"/>
          <c:w val="0.76983593917815274"/>
          <c:h val="0.8475549221484162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план</c:v>
                </c:pt>
              </c:strCache>
            </c:strRef>
          </c:tx>
          <c:spPr>
            <a:gradFill>
              <a:gsLst>
                <a:gs pos="0">
                  <a:srgbClr val="00B0F0"/>
                </a:gs>
                <a:gs pos="50000">
                  <a:srgbClr val="FF0000"/>
                </a:gs>
                <a:gs pos="100000">
                  <a:srgbClr val="99CCCC">
                    <a:tint val="23500"/>
                    <a:satMod val="160000"/>
                  </a:srgbClr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300" baseline="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23420.3</c:v>
                </c:pt>
                <c:pt idx="1">
                  <c:v>35391.800000000003</c:v>
                </c:pt>
                <c:pt idx="2">
                  <c:v>288613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Доходы факт</c:v>
                </c:pt>
              </c:strCache>
            </c:strRef>
          </c:tx>
          <c:spPr>
            <a:gradFill>
              <a:gsLst>
                <a:gs pos="0">
                  <a:srgbClr val="92D050"/>
                </a:gs>
                <a:gs pos="50000">
                  <a:srgbClr val="FFC000"/>
                </a:gs>
                <a:gs pos="100000">
                  <a:srgbClr val="99CCCC">
                    <a:tint val="23500"/>
                    <a:satMod val="160000"/>
                  </a:srgbClr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2.359865488905907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3.1464873185412107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2.8318385866870879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300" baseline="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23512.1</c:v>
                </c:pt>
                <c:pt idx="1">
                  <c:v>35571.4</c:v>
                </c:pt>
                <c:pt idx="2">
                  <c:v>282641.90000000002</c:v>
                </c:pt>
              </c:numCache>
            </c:numRef>
          </c:val>
        </c:ser>
        <c:axId val="134682112"/>
        <c:axId val="134683648"/>
      </c:barChart>
      <c:catAx>
        <c:axId val="134682112"/>
        <c:scaling>
          <c:orientation val="minMax"/>
        </c:scaling>
        <c:axPos val="b"/>
        <c:tickLblPos val="nextTo"/>
        <c:txPr>
          <a:bodyPr/>
          <a:lstStyle/>
          <a:p>
            <a:pPr>
              <a:defRPr sz="1500" baseline="0">
                <a:solidFill>
                  <a:srgbClr val="00B050"/>
                </a:solidFill>
              </a:defRPr>
            </a:pPr>
            <a:endParaRPr lang="ru-RU"/>
          </a:p>
        </c:txPr>
        <c:crossAx val="134683648"/>
        <c:crosses val="autoZero"/>
        <c:auto val="1"/>
        <c:lblAlgn val="ctr"/>
        <c:lblOffset val="100"/>
      </c:catAx>
      <c:valAx>
        <c:axId val="134683648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34682112"/>
        <c:crosses val="autoZero"/>
        <c:crossBetween val="between"/>
      </c:valAx>
      <c:spPr>
        <a:effectLst>
          <a:outerShdw blurRad="50800" dist="50800" dir="5400000" algn="ctr" rotWithShape="0">
            <a:srgbClr val="FFC000"/>
          </a:outerShdw>
        </a:effectLst>
      </c:spPr>
    </c:plotArea>
    <c:legend>
      <c:legendPos val="r"/>
      <c:layout/>
      <c:txPr>
        <a:bodyPr/>
        <a:lstStyle/>
        <a:p>
          <a:pPr>
            <a:defRPr baseline="0">
              <a:solidFill>
                <a:srgbClr val="00B050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1571824997732781E-2"/>
          <c:y val="7.9799045473365943E-2"/>
          <c:w val="0.60801981615062373"/>
          <c:h val="0.908505085633660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</c:spPr>
          <c:explosion val="38"/>
          <c:dPt>
            <c:idx val="0"/>
            <c:spPr>
              <a:solidFill>
                <a:srgbClr val="92D050"/>
              </a:solidFill>
            </c:spPr>
          </c:dPt>
          <c:dPt>
            <c:idx val="1"/>
            <c:spPr>
              <a:solidFill>
                <a:srgbClr val="FFCCFF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00FFCC"/>
              </a:solidFill>
            </c:spPr>
          </c:dPt>
          <c:dPt>
            <c:idx val="4"/>
            <c:spPr>
              <a:solidFill>
                <a:srgbClr val="CC66FF"/>
              </a:solidFill>
            </c:spPr>
          </c:dPt>
          <c:dPt>
            <c:idx val="5"/>
            <c:spPr>
              <a:solidFill>
                <a:srgbClr val="0070C0"/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Pt>
            <c:idx val="7"/>
            <c:spPr>
              <a:solidFill>
                <a:srgbClr val="33CCFF"/>
              </a:solidFill>
            </c:spPr>
          </c:dPt>
          <c:dPt>
            <c:idx val="8"/>
            <c:spPr>
              <a:solidFill>
                <a:srgbClr val="CC04C2"/>
              </a:solidFill>
            </c:spPr>
          </c:dPt>
          <c:dPt>
            <c:idx val="10"/>
            <c:spPr>
              <a:solidFill>
                <a:srgbClr val="9999FF"/>
              </a:solidFill>
            </c:spPr>
          </c:dPt>
          <c:dPt>
            <c:idx val="11"/>
            <c:spPr>
              <a:solidFill>
                <a:srgbClr val="DBEEF4"/>
              </a:solidFill>
            </c:spPr>
          </c:dPt>
          <c:dLbls>
            <c:dLbl>
              <c:idx val="1"/>
              <c:layout>
                <c:manualLayout>
                  <c:x val="-2.2791863268920309E-2"/>
                  <c:y val="3.5087473716627314E-2"/>
                </c:manualLayout>
              </c:layout>
              <c:showVal val="1"/>
            </c:dLbl>
            <c:dLbl>
              <c:idx val="2"/>
              <c:layout>
                <c:manualLayout>
                  <c:x val="4.1025353884056509E-2"/>
                  <c:y val="-1.6374154401092741E-2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2.1052484229976288E-2"/>
                </c:manualLayout>
              </c:layout>
              <c:showVal val="1"/>
            </c:dLbl>
            <c:dLbl>
              <c:idx val="10"/>
              <c:layout>
                <c:manualLayout>
                  <c:x val="0"/>
                  <c:y val="6.5496617604370991E-2"/>
                </c:manualLayout>
              </c:layout>
              <c:showVal val="1"/>
            </c:dLbl>
            <c:dLbl>
              <c:idx val="11"/>
              <c:layout>
                <c:manualLayout>
                  <c:x val="4.5583726537840605E-3"/>
                  <c:y val="-9.5905761492114647E-2"/>
                </c:manualLayout>
              </c:layout>
              <c:showVal val="1"/>
            </c:dLbl>
            <c:txPr>
              <a:bodyPr/>
              <a:lstStyle/>
              <a:p>
                <a:pPr>
                  <a:defRPr b="1" i="0" baseline="0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муниципального долга</c:v>
                </c:pt>
                <c:pt idx="11">
                  <c:v>Межбюджетные трансферты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41033.421999999999</c:v>
                </c:pt>
                <c:pt idx="1">
                  <c:v>665.2</c:v>
                </c:pt>
                <c:pt idx="2">
                  <c:v>5182.875</c:v>
                </c:pt>
                <c:pt idx="3">
                  <c:v>32940.14</c:v>
                </c:pt>
                <c:pt idx="4">
                  <c:v>2.6539999999999999</c:v>
                </c:pt>
                <c:pt idx="5">
                  <c:v>144967.253</c:v>
                </c:pt>
                <c:pt idx="6">
                  <c:v>14378.808000000001</c:v>
                </c:pt>
                <c:pt idx="7">
                  <c:v>207</c:v>
                </c:pt>
                <c:pt idx="8">
                  <c:v>86382.455000000002</c:v>
                </c:pt>
                <c:pt idx="9">
                  <c:v>66.804000000000002</c:v>
                </c:pt>
                <c:pt idx="10">
                  <c:v>7.8559999999999981</c:v>
                </c:pt>
                <c:pt idx="11">
                  <c:v>11559.52</c:v>
                </c:pt>
              </c:numCache>
            </c:numRef>
          </c:val>
        </c:ser>
        <c:firstSliceAng val="0"/>
        <c:holeSize val="50"/>
      </c:doughnutChart>
      <c:spPr>
        <a:noFill/>
      </c:spPr>
    </c:plotArea>
    <c:legend>
      <c:legendPos val="r"/>
      <c:layout/>
      <c:txPr>
        <a:bodyPr/>
        <a:lstStyle/>
        <a:p>
          <a:pPr>
            <a:defRPr sz="1300" baseline="0">
              <a:solidFill>
                <a:srgbClr val="00B050"/>
              </a:solidFill>
            </a:defRPr>
          </a:pPr>
          <a:endParaRPr lang="ru-RU"/>
        </a:p>
      </c:txPr>
    </c:legend>
    <c:plotVisOnly val="1"/>
  </c:chart>
  <c:spPr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0.53846</cdr:x>
      <cdr:y>0.52632</cdr:y>
    </cdr:from>
    <cdr:to>
      <cdr:x>0.64103</cdr:x>
      <cdr:y>0.52661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>
          <a:off x="4500594" y="2857520"/>
          <a:ext cx="857256" cy="158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0.25641</cdr:x>
      <cdr:y>0.13158</cdr:y>
    </cdr:from>
    <cdr:to>
      <cdr:x>0.2906</cdr:x>
      <cdr:y>0.26316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 rot="16200000" flipH="1">
          <a:off x="2143140" y="714379"/>
          <a:ext cx="285752" cy="71438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C66F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711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711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1FA676A-AD39-4513-A36F-700DB075EAB2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E1C2DA31-84EA-4DEE-A4CD-538F69281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E958A-5ED9-416D-82FD-DF881AF4809E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AA061-EA62-4949-8EDE-41B3E1490F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91B7F-5656-4727-B0F9-8E81750322E5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1D207-98C3-4141-9F96-3D4F37A95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8C44ED-0E18-4CD0-A666-1EB000B6A8DD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2E740C-DF21-494F-89EC-528EE0D1B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2B612-FFD7-4471-857C-E7085E1E797D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BD769-489C-490E-87B7-D074BF675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59729-6F28-454B-A9A5-2D286834564B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61BAD-472A-4FA8-9DAE-04D0256DA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37B29-0DDB-4876-B036-F4B05A411AD5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6A1EB-96F4-4F4A-86C2-EF5C5CCF3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5D7E9-9EAA-431A-8034-26503579A478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77BE7-83CC-4E1A-854B-995BC4722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92B80-E80E-43E1-A8D6-85580B091F21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0B1D9-DC4A-4028-AF06-5D6C71018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68784-4A9F-4064-9E46-66FCEEAA36D6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D743E-50DD-4679-A074-E22742263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4DF86-8C2A-4EAA-BDD4-2913D85A3918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5902E-9924-416F-ACE6-1352521FC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227BA-A3AD-4CCF-897C-32EC0CEAE43D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4F797-B637-40F5-A8B6-020302097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B94B5-7D34-49B2-AA99-DA93D64D8D78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F840F-9FFD-4CC0-BC66-4FBA7B9F0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A29CB-7163-4E65-89C2-78B6B497B6B6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08DE9-D071-4873-99EA-097A222831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63522-3076-44AA-AE2E-9FB85460CA04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9BA3B-4829-4108-9E7D-AA3D2578D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AE55C-1DA2-4B47-8377-CBA8DB711049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5BD3D-39CB-4F63-8F46-389AA3157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BA59F-9F2F-4A3C-B949-AD54611A8016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14E3D-1F26-47A8-9C47-81F2973066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ABEE5-D0FD-4278-B24A-4F100DDE25B4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275C9-BE25-4628-BD4C-2AC65D93C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90072-39E9-46CD-9436-36234D3CFD8A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454EB-33E0-47F5-8A25-C37013D04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1C163-A694-4C27-A760-DD950B3490C0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37AF4-4B07-4504-A002-46C204508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12A0D-9EBD-4F5D-986B-4E830F845631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5EE2-E41C-486A-B1F8-482858EBB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D392A-FD0C-4E1E-A9E0-58ED97DF7FED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CC5D6-0FB3-4259-872B-097B19E94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3080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4608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8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081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4608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08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307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0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6B18E9C-75F3-46FE-BAF7-3EE00C6FC57C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460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24F5EE8-CE28-4A4A-B6EF-C2BCA44EB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8443DAD6-0A7C-41EA-BAC3-54729B1D31E4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6D70C578-FAE9-412D-BB73-B3B747685A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8616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8617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8618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8" y="142875"/>
            <a:ext cx="714375" cy="714375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</p:pic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1643063" y="1357313"/>
            <a:ext cx="58578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>
                <a:solidFill>
                  <a:schemeClr val="tx2"/>
                </a:solidFill>
                <a:latin typeface="Book Antiqua" pitchFamily="18" charset="0"/>
              </a:rPr>
              <a:t>БЮДЖЕТ ДЛЯ ГРАЖДАН</a:t>
            </a:r>
          </a:p>
        </p:txBody>
      </p:sp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928688" y="2286000"/>
            <a:ext cx="70723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u="sng">
                <a:solidFill>
                  <a:schemeClr val="tx2"/>
                </a:solidFill>
                <a:latin typeface="Book Antiqua" pitchFamily="18" charset="0"/>
              </a:rPr>
              <a:t>МУНИЦИПАЛЬНОГО ОБРАЗОВАНИЯ «ИССИНСКИЙ РАЙОН» ПЕНЗЕНСКОЙ ОБЛАСТИ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1571625" y="3143250"/>
            <a:ext cx="5857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u="sng">
                <a:solidFill>
                  <a:schemeClr val="tx2"/>
                </a:solidFill>
                <a:latin typeface="Book Antiqua" pitchFamily="18" charset="0"/>
              </a:rPr>
              <a:t>к отчету об исполнении бюджета Иссинского района Пензенской области за 2020 год</a:t>
            </a:r>
          </a:p>
        </p:txBody>
      </p:sp>
      <p:pic>
        <p:nvPicPr>
          <p:cNvPr id="7174" name="Picture 7" descr="1573214198_7acce66d40ec90c2d61987b409cbf850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4129088"/>
            <a:ext cx="4391025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14313" y="0"/>
            <a:ext cx="892968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Calibri" pitchFamily="34" charset="0"/>
              </a:rPr>
              <a:t>Доходы бюджета Иссинского района Пензенской области  за 2020 год</a:t>
            </a:r>
          </a:p>
        </p:txBody>
      </p:sp>
      <p:graphicFrame>
        <p:nvGraphicFramePr>
          <p:cNvPr id="23618" name="Group 66"/>
          <p:cNvGraphicFramePr>
            <a:graphicFrameLocks noGrp="1"/>
          </p:cNvGraphicFramePr>
          <p:nvPr/>
        </p:nvGraphicFramePr>
        <p:xfrm>
          <a:off x="142875" y="642938"/>
          <a:ext cx="8783638" cy="5777885"/>
        </p:xfrm>
        <a:graphic>
          <a:graphicData uri="http://schemas.openxmlformats.org/drawingml/2006/table">
            <a:tbl>
              <a:tblPr/>
              <a:tblGrid>
                <a:gridCol w="3786188"/>
                <a:gridCol w="1785937"/>
                <a:gridCol w="1500188"/>
                <a:gridCol w="1711325"/>
              </a:tblGrid>
              <a:tr h="98266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2020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2020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Налоговые и неналоговые доходы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58812,1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59083,5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прибыль, доходы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15422,7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15483,0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Налог на доходы физических лиц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15422,7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15483,0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товары (работы, услуги), реализуемые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3624,3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3624,3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9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Акцизы по подакцизным товарам (продукции), производимым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3624,3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3624,3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Налоги на совокупных доход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3348,3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3378,5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424820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-Упрощенная система налогообложения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1007,5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1037,6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Единый налог на вмененный доход для отдельных видов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2149,0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2149,0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Единый сельскохозяйственный налог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134,8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5477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Налог, взимаемый в связи и применением патентной системы налогообложения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57,0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57,0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Государственная пошлина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1026,3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54" name="TextBox 3"/>
          <p:cNvSpPr txBox="1">
            <a:spLocks noChangeArrowheads="1"/>
          </p:cNvSpPr>
          <p:nvPr/>
        </p:nvSpPr>
        <p:spPr bwMode="auto">
          <a:xfrm>
            <a:off x="7500938" y="28575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3" name="Group 47"/>
          <p:cNvGraphicFramePr>
            <a:graphicFrameLocks noGrp="1"/>
          </p:cNvGraphicFramePr>
          <p:nvPr/>
        </p:nvGraphicFramePr>
        <p:xfrm>
          <a:off x="142875" y="357188"/>
          <a:ext cx="8929688" cy="5261610"/>
        </p:xfrm>
        <a:graphic>
          <a:graphicData uri="http://schemas.openxmlformats.org/drawingml/2006/table">
            <a:tbl>
              <a:tblPr/>
              <a:tblGrid>
                <a:gridCol w="4429125"/>
                <a:gridCol w="1500188"/>
                <a:gridCol w="1357312"/>
                <a:gridCol w="1643063"/>
              </a:tblGrid>
              <a:tr h="8572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2020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2020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использования имущества, находящегося в государственной и муниципальной собственности: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5955,2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5973,6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Доходы, получаемые в виде арендной платы за земельные участки, государственная собственность на которые не разграничена и которые расположены в границах сельских поселений, а также средства от продажи права на заключение договоров аренды указанных земельных участков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5800,2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5813,5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844550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Доходы, получаемые в виде арендной платы, а также средства от продажи права на заключение договоров аренды за земли, находящиеся в собственности муниципальных районов (за исключением земельных участков муниципальных бюджетных и автономных учреждений)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сдачи в аренду имущества, находящегося в оперативном управлении органов управления муниципальных районов и созданных ими учреждений (за исключением имущества муниципальных бюджетных и автономных учреждений)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Прочие поступления от использования имущества, находящегося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т.ч. казенных)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47" name="TextBox 3"/>
          <p:cNvSpPr txBox="1">
            <a:spLocks noChangeArrowheads="1"/>
          </p:cNvSpPr>
          <p:nvPr/>
        </p:nvSpPr>
        <p:spPr bwMode="auto">
          <a:xfrm>
            <a:off x="7429500" y="0"/>
            <a:ext cx="1500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51" name="Group 51"/>
          <p:cNvGraphicFramePr>
            <a:graphicFrameLocks noGrp="1"/>
          </p:cNvGraphicFramePr>
          <p:nvPr/>
        </p:nvGraphicFramePr>
        <p:xfrm>
          <a:off x="142875" y="500063"/>
          <a:ext cx="8783638" cy="5901691"/>
        </p:xfrm>
        <a:graphic>
          <a:graphicData uri="http://schemas.openxmlformats.org/drawingml/2006/table">
            <a:tbl>
              <a:tblPr/>
              <a:tblGrid>
                <a:gridCol w="3786188"/>
                <a:gridCol w="1785937"/>
                <a:gridCol w="1500188"/>
                <a:gridCol w="1711325"/>
              </a:tblGrid>
              <a:tr h="112553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2020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2020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Платежи при пользовании природными ресурсами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255,4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255,5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оказания платных услуг  (работ) и компенсаций затрат государства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5230,4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5230,6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458,7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458,8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т.ч. казенных)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458,7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458,8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Прочие неналоговые доходы бюджетов муниципальных районов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23220,1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23220,1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Штрафы, санкции, возмещение ущерба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272,0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432,8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159,1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76" name="TextBox 2"/>
          <p:cNvSpPr txBox="1">
            <a:spLocks noChangeArrowheads="1"/>
          </p:cNvSpPr>
          <p:nvPr/>
        </p:nvSpPr>
        <p:spPr bwMode="auto">
          <a:xfrm>
            <a:off x="7429500" y="142875"/>
            <a:ext cx="1500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75" name="Group 51"/>
          <p:cNvGraphicFramePr>
            <a:graphicFrameLocks noGrp="1"/>
          </p:cNvGraphicFramePr>
          <p:nvPr/>
        </p:nvGraphicFramePr>
        <p:xfrm>
          <a:off x="142875" y="642938"/>
          <a:ext cx="8783638" cy="4589146"/>
        </p:xfrm>
        <a:graphic>
          <a:graphicData uri="http://schemas.openxmlformats.org/drawingml/2006/table">
            <a:tbl>
              <a:tblPr/>
              <a:tblGrid>
                <a:gridCol w="3786188"/>
                <a:gridCol w="1785937"/>
                <a:gridCol w="1500188"/>
                <a:gridCol w="1711325"/>
              </a:tblGrid>
              <a:tr h="98266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Уточненный план на 2020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 за 2020 год</a:t>
                      </a:r>
                    </a:p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% исполнения к плану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Безвозмездные поступления от других бюджетов бюджетной системы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288613,0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282641,9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97,9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Дотации бюджетам муниципальных районов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85120,9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85120,9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60483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33311,6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33311,5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160369,44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158366,6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98,8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Иные межбюджетные трансферты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6044,4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5842,9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Прочие безвозмездные поступления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3166,7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БЮДЖЕТА - ВСЕГО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346825,1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341725,4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98,5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9500" name="TextBox 2"/>
          <p:cNvSpPr txBox="1">
            <a:spLocks noChangeArrowheads="1"/>
          </p:cNvSpPr>
          <p:nvPr/>
        </p:nvSpPr>
        <p:spPr bwMode="auto">
          <a:xfrm>
            <a:off x="7429500" y="214313"/>
            <a:ext cx="1500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285720" y="1214422"/>
          <a:ext cx="8572560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71604" y="285728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B050"/>
                </a:solidFill>
              </a:rPr>
              <a:t>Доходы бюджета Иссинского района Пензенской области за 2020 год</a:t>
            </a:r>
            <a:endParaRPr lang="ru-RU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56" name="Group 84"/>
          <p:cNvGraphicFramePr>
            <a:graphicFrameLocks noGrp="1"/>
          </p:cNvGraphicFramePr>
          <p:nvPr/>
        </p:nvGraphicFramePr>
        <p:xfrm>
          <a:off x="214313" y="928688"/>
          <a:ext cx="8572500" cy="5290503"/>
        </p:xfrm>
        <a:graphic>
          <a:graphicData uri="http://schemas.openxmlformats.org/drawingml/2006/table">
            <a:tbl>
              <a:tblPr/>
              <a:tblGrid>
                <a:gridCol w="836612"/>
                <a:gridCol w="1184275"/>
                <a:gridCol w="4122738"/>
                <a:gridCol w="1174750"/>
                <a:gridCol w="1254125"/>
              </a:tblGrid>
              <a:tr h="2889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ОБЩЕГОСУДАРСТВЕННЫЕ  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42747,067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41033,422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Функционирование 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28428,884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27352,324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Судебная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деятельности финансовых, налоговых, таможенных органов и органов финансового  ( финансово-бюджетного) надзора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10033,148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9731,123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проведения выборов и референдумов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105,995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105,995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общегосударственные 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4177,94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3842,88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ОБОРОНА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665,2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665,2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Мобилизационная и вневойсковая подготовка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665,2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665,2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5345,947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5182,875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62706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2153,999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2129,531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Обеспечение пожарной 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3191,948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3053,344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20562" name="TextBox 2"/>
          <p:cNvSpPr txBox="1">
            <a:spLocks noChangeArrowheads="1"/>
          </p:cNvSpPr>
          <p:nvPr/>
        </p:nvSpPr>
        <p:spPr bwMode="auto">
          <a:xfrm>
            <a:off x="214313" y="0"/>
            <a:ext cx="89296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Calibri" pitchFamily="34" charset="0"/>
              </a:rPr>
              <a:t>Расходы бюджета Иссинского района Пензенской области  за 2020 год</a:t>
            </a:r>
          </a:p>
          <a:p>
            <a:pPr algn="ctr"/>
            <a:r>
              <a:rPr lang="ru-RU" sz="2200" b="1">
                <a:latin typeface="Calibri" pitchFamily="34" charset="0"/>
              </a:rPr>
              <a:t>по разделам и подразделам классификации расходов бюджета</a:t>
            </a:r>
          </a:p>
        </p:txBody>
      </p:sp>
      <p:sp>
        <p:nvSpPr>
          <p:cNvPr id="20563" name="TextBox 3"/>
          <p:cNvSpPr txBox="1">
            <a:spLocks noChangeArrowheads="1"/>
          </p:cNvSpPr>
          <p:nvPr/>
        </p:nvSpPr>
        <p:spPr bwMode="auto">
          <a:xfrm>
            <a:off x="7643813" y="714375"/>
            <a:ext cx="15001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803" name="Group 107"/>
          <p:cNvGraphicFramePr>
            <a:graphicFrameLocks noGrp="1"/>
          </p:cNvGraphicFramePr>
          <p:nvPr/>
        </p:nvGraphicFramePr>
        <p:xfrm>
          <a:off x="285750" y="428625"/>
          <a:ext cx="8572500" cy="5695637"/>
        </p:xfrm>
        <a:graphic>
          <a:graphicData uri="http://schemas.openxmlformats.org/drawingml/2006/table">
            <a:tbl>
              <a:tblPr/>
              <a:tblGrid>
                <a:gridCol w="836613"/>
                <a:gridCol w="1184275"/>
                <a:gridCol w="4122737"/>
                <a:gridCol w="1174750"/>
                <a:gridCol w="1254125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НАЦИОНАЛЬНАЯ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33234,033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32940,14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Сельское хозяйство и рыболовство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Транспорт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1353,644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1069,272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Дорожное хозяйство (дорожные фонды)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30975,807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30966,286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886,932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886,932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ЖИЛИЩНО-КОММУНАЛЬНОЕ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2,654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Жилищное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3,195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2,654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151304,061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144967,253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Дошкольное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22746,58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22468,056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Общее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72450,014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70320,171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Дополнительное образование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15781,016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14295,478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Молодежная политика  и оздоровление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537,239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534,487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39789,212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37349,061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 И КИНЕМАТОГРАФИЯ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14592,051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14378,808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14592,051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14378,808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21610" name="TextBox 2"/>
          <p:cNvSpPr txBox="1">
            <a:spLocks noChangeArrowheads="1"/>
          </p:cNvSpPr>
          <p:nvPr/>
        </p:nvSpPr>
        <p:spPr bwMode="auto">
          <a:xfrm>
            <a:off x="7358063" y="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31" name="Group 111"/>
          <p:cNvGraphicFramePr>
            <a:graphicFrameLocks noGrp="1"/>
          </p:cNvGraphicFramePr>
          <p:nvPr/>
        </p:nvGraphicFramePr>
        <p:xfrm>
          <a:off x="285750" y="238125"/>
          <a:ext cx="8572500" cy="6456999"/>
        </p:xfrm>
        <a:graphic>
          <a:graphicData uri="http://schemas.openxmlformats.org/drawingml/2006/table">
            <a:tbl>
              <a:tblPr/>
              <a:tblGrid>
                <a:gridCol w="836613"/>
                <a:gridCol w="1184275"/>
                <a:gridCol w="4122737"/>
                <a:gridCol w="1174750"/>
                <a:gridCol w="1254125"/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Подраздел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ЗДРАВООХРАНЕНИЕ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здравоохранения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СОЦИАЛЬНАЯ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88385,24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86382,455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Пенсионное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1208,407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1208,407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Социальное обслуживание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Социальное обеспечение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24145,981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24044,806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Охрана семьи и детства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38141,076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36239,466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социальной политики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3890,776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3890,776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ФИЗИЧЕСКАЯ КУЛЬТУРА И СПОРТ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70,804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66,804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Другие вопросы в области физкультуры и спорта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70,804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66,804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7,856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7,856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Обслуживание государственного внутреннего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7,856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7,856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МЕЖБЮДЖЕТНЫЕ ТРАНСФЕРТЫ ОБЩЕГО ХАРАКТЕРА БЮДЖЕТАМ СУБЪЕКТОВ РФ И МУНИЦИПАЛЬНЫХ ОБРАЗОВАНИЙ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11559,52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11559,52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Дотации на выравнивание бюджетной обеспеченности субъектов РФ и муниципальных образований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7187,116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7187,116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Иные дотации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4372,404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4372,404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 gridSpan="3"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348121,974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337393,987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638" name="TextBox 2"/>
          <p:cNvSpPr txBox="1">
            <a:spLocks noChangeArrowheads="1"/>
          </p:cNvSpPr>
          <p:nvPr/>
        </p:nvSpPr>
        <p:spPr bwMode="auto">
          <a:xfrm>
            <a:off x="7358063" y="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428596" y="1142984"/>
          <a:ext cx="8358246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00166" y="357166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B050"/>
                </a:solidFill>
              </a:rPr>
              <a:t>Расходы бюджета Иссинского района Пензенской области за 2020 год по разделам и подразделам</a:t>
            </a:r>
            <a:endParaRPr lang="ru-RU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slide_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190500"/>
            <a:ext cx="7010400" cy="395288"/>
          </a:xfrm>
        </p:spPr>
        <p:txBody>
          <a:bodyPr/>
          <a:lstStyle/>
          <a:p>
            <a:pPr eaLnBrk="1" hangingPunct="1"/>
            <a:r>
              <a:rPr lang="ru-RU" sz="1900" b="1" u="sng" smtClean="0">
                <a:solidFill>
                  <a:schemeClr val="hlink"/>
                </a:solidFill>
              </a:rPr>
              <a:t>Уважаемые жители Иссинского района!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125538"/>
            <a:ext cx="8229600" cy="3714750"/>
          </a:xfrm>
        </p:spPr>
        <p:txBody>
          <a:bodyPr/>
          <a:lstStyle/>
          <a:p>
            <a:pPr marL="0"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700" smtClean="0">
                <a:solidFill>
                  <a:srgbClr val="376092"/>
                </a:solidFill>
                <a:latin typeface="Book Antiqua" pitchFamily="18" charset="0"/>
              </a:rPr>
              <a:t>       </a:t>
            </a:r>
          </a:p>
          <a:p>
            <a:pPr marL="0"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700" smtClean="0">
                <a:solidFill>
                  <a:srgbClr val="376092"/>
                </a:solidFill>
                <a:latin typeface="Book Antiqua" pitchFamily="18" charset="0"/>
              </a:rPr>
              <a:t>        </a:t>
            </a:r>
            <a:r>
              <a:rPr lang="ru-RU" sz="1700" smtClean="0">
                <a:solidFill>
                  <a:schemeClr val="hlink"/>
                </a:solidFill>
              </a:rPr>
              <a:t>В целях обеспечения открытости работы администрации района представляем вашему вниманию отчет об исполнении бюджета Иссинского района Пензенской области за 2020 год в формате – «Бюджет для граждан». </a:t>
            </a:r>
          </a:p>
          <a:p>
            <a:pPr marL="0"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700" smtClean="0">
                <a:solidFill>
                  <a:schemeClr val="hlink"/>
                </a:solidFill>
              </a:rPr>
              <a:t>      Пристальное внимание администрация Иссинского района Пензенской области уделяет исполнению доходной части бюджета, а также грамотному расходованию финансов. В 2020 году своевременно и в полном объеме выполнены все обязательства перед жителями. Так как бюджет нашего района является социально ориентированным мы  продолжаем работу по повышению эффективности использования средств бюджета. </a:t>
            </a:r>
          </a:p>
          <a:p>
            <a:pPr marL="0" algn="just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700" smtClean="0">
                <a:solidFill>
                  <a:schemeClr val="hlink"/>
                </a:solidFill>
              </a:rPr>
              <a:t>      Ставший уже традиционным формат бюджета позволяет четко отследить, куда направлены ресурсы и какой это дало результат. Вы можете увидеть эту информацию на страницах данной презентации.</a:t>
            </a: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714375" y="5214938"/>
            <a:ext cx="321468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hlink"/>
                </a:solidFill>
              </a:rPr>
              <a:t>С уважением, глава администрации Иссинского района Н.А. Аргаткин</a:t>
            </a:r>
          </a:p>
        </p:txBody>
      </p:sp>
      <p:pic>
        <p:nvPicPr>
          <p:cNvPr id="8197" name="Picture 4" descr="http://issa.pnzreg.ru/upload/iblock/38a/38a69813d819fc15cb9535870b901a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4365625"/>
            <a:ext cx="2851150" cy="24193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142875" y="0"/>
            <a:ext cx="9001125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5586" tIns="54904" rIns="105586" bIns="54904">
            <a:spAutoFit/>
          </a:bodyPr>
          <a:lstStyle/>
          <a:p>
            <a:pPr algn="ctr">
              <a:tabLst>
                <a:tab pos="0" algn="l"/>
                <a:tab pos="1071563" algn="l"/>
                <a:tab pos="2144713" algn="l"/>
                <a:tab pos="3217863" algn="l"/>
                <a:tab pos="4291013" algn="l"/>
                <a:tab pos="5362575" algn="l"/>
                <a:tab pos="6435725" algn="l"/>
                <a:tab pos="7508875" algn="l"/>
                <a:tab pos="8582025" algn="l"/>
                <a:tab pos="9653588" algn="l"/>
                <a:tab pos="10726738" algn="l"/>
                <a:tab pos="11799888" algn="l"/>
              </a:tabLst>
            </a:pPr>
            <a:r>
              <a:rPr lang="ru-RU" sz="2400" b="1" i="1">
                <a:cs typeface="Arial" charset="0"/>
              </a:rPr>
              <a:t>Распределение бюджетных ассигнований по целевым статьям (муниципальным программам Иссинского района и непрограммным направлениям деятельности) за 2020 год</a:t>
            </a:r>
          </a:p>
        </p:txBody>
      </p:sp>
      <p:graphicFrame>
        <p:nvGraphicFramePr>
          <p:cNvPr id="3" name="Group 144"/>
          <p:cNvGraphicFramePr>
            <a:graphicFrameLocks noGrp="1"/>
          </p:cNvGraphicFramePr>
          <p:nvPr/>
        </p:nvGraphicFramePr>
        <p:xfrm>
          <a:off x="214313" y="1643063"/>
          <a:ext cx="8643937" cy="5023487"/>
        </p:xfrm>
        <a:graphic>
          <a:graphicData uri="http://schemas.openxmlformats.org/drawingml/2006/table">
            <a:tbl>
              <a:tblPr/>
              <a:tblGrid>
                <a:gridCol w="428625"/>
                <a:gridCol w="5357812"/>
                <a:gridCol w="1428750"/>
                <a:gridCol w="1428750"/>
              </a:tblGrid>
              <a:tr h="4889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01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 Социальная поддержка граждан в Иссинском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81556,24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79553,51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02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 Обеспечение общественного порядка и противодействие преступности в Иссинском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38,9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38,9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03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 Защита населения и территорий от чрезвычайных ситуаций, обеспечение пожарной безопасности и безопасности людей на водных объектах в Иссинском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5345,947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5182,875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04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«Развитие культуры, туризма, физической культуры, спорта  и молодежной политики в Иссинском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14592,051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14378,808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«Развитие инвестиционного потенциала, инновационной деятельности и предпринимательства в Иссинском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23,45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23,45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06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«Развитие  сельского хозяйства в Иссинском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17,65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17,65</a:t>
                      </a:r>
                    </a:p>
                  </a:txBody>
                  <a:tcPr marL="68580" marR="68580" marT="0" marB="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21" name="TextBox 3"/>
          <p:cNvSpPr txBox="1">
            <a:spLocks noChangeArrowheads="1"/>
          </p:cNvSpPr>
          <p:nvPr/>
        </p:nvSpPr>
        <p:spPr bwMode="auto">
          <a:xfrm>
            <a:off x="7358063" y="1285875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61" name="Group 45"/>
          <p:cNvGraphicFramePr>
            <a:graphicFrameLocks noGrp="1"/>
          </p:cNvGraphicFramePr>
          <p:nvPr/>
        </p:nvGraphicFramePr>
        <p:xfrm>
          <a:off x="285750" y="357188"/>
          <a:ext cx="8643938" cy="5238751"/>
        </p:xfrm>
        <a:graphic>
          <a:graphicData uri="http://schemas.openxmlformats.org/drawingml/2006/table">
            <a:tbl>
              <a:tblPr/>
              <a:tblGrid>
                <a:gridCol w="428625"/>
                <a:gridCol w="5357813"/>
                <a:gridCol w="1428750"/>
                <a:gridCol w="1428750"/>
              </a:tblGrid>
              <a:tr h="4889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9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07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«Развитие территорий, жилищного строительства, модернизация жилищно-коммунального хозяйства, обеспечение  транспортных услуг Иссинского района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33192,933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32899,04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08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«Развитие образования  в Иссинском  районе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128866,199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123939,047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09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«Муниципальное управление, развитие гражданского общества в Иссинском районе  Пензенской области 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175,797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103,857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«Управление муниципальными финансами и муниципальным долгом Иссинского района Пензенской области»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22265,724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21963,699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«Обеспечение деятельности администрации  Иссинского района Пензенской области 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61734,747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59034,356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Программа «Формирование законопослушного поведения участников дорожного движения в Иссинском районе»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ИТОГО  ПО ПРОГРАММАМ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347809,64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337135,19</a:t>
                      </a:r>
                    </a:p>
                  </a:txBody>
                  <a:tcPr marL="68580" marR="68580" marT="0" marB="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44" name="TextBox 2"/>
          <p:cNvSpPr txBox="1">
            <a:spLocks noChangeArrowheads="1"/>
          </p:cNvSpPr>
          <p:nvPr/>
        </p:nvSpPr>
        <p:spPr bwMode="auto">
          <a:xfrm>
            <a:off x="7643813" y="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25" name="Group 85"/>
          <p:cNvGraphicFramePr>
            <a:graphicFrameLocks noGrp="1"/>
          </p:cNvGraphicFramePr>
          <p:nvPr/>
        </p:nvGraphicFramePr>
        <p:xfrm>
          <a:off x="214313" y="285750"/>
          <a:ext cx="8715375" cy="4990510"/>
        </p:xfrm>
        <a:graphic>
          <a:graphicData uri="http://schemas.openxmlformats.org/drawingml/2006/table">
            <a:tbl>
              <a:tblPr/>
              <a:tblGrid>
                <a:gridCol w="214283"/>
                <a:gridCol w="5764242"/>
                <a:gridCol w="1368425"/>
                <a:gridCol w="1368425"/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</a:t>
                      </a:r>
                    </a:p>
                  </a:txBody>
                  <a:tcPr marT="10584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0000"/>
                        <a:buFont typeface="Times New Roman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marT="12346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НЕПРОГРАММНЫЕ НАПРАВЛЕНИЯ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Резервные фонды 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Проведение выборов  и  референдумов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105,995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105,995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Расходы на выплату гражданам, имеющим звание «Почетный гражданин Иссинского района» 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54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Составление (изменение) списков кандидатов в присяжные заседатели федеральных судов общей юрисдикции в Российской Федерации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1,1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1,1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Муниципальная казна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Муниципальная собственность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3,195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2,654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Землепользование и землеустройство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55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Мероприятия в рамках социального партнерства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17,12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17,12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Членские взносы</a:t>
                      </a: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47,31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47,31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Иные непрограммные расходы органов местного самоуправления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8,616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8,616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 ПО НЕПРОГРАММНЫМ НАПРАВЛЕНИЯМ: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312,336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258,795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ВСЕГО: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b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348121,976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337393,985</a:t>
                      </a:r>
                    </a:p>
                  </a:txBody>
                  <a:tcPr marL="68580" marR="68580" marT="0" marB="0" anchor="ctr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708" name="TextBox 2"/>
          <p:cNvSpPr txBox="1">
            <a:spLocks noChangeArrowheads="1"/>
          </p:cNvSpPr>
          <p:nvPr/>
        </p:nvSpPr>
        <p:spPr bwMode="auto">
          <a:xfrm>
            <a:off x="7643813" y="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8"/>
          <p:cNvSpPr txBox="1">
            <a:spLocks noChangeArrowheads="1"/>
          </p:cNvSpPr>
          <p:nvPr/>
        </p:nvSpPr>
        <p:spPr bwMode="auto">
          <a:xfrm>
            <a:off x="0" y="0"/>
            <a:ext cx="89296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cs typeface="Arial" charset="0"/>
              </a:rPr>
              <a:t>Источники финансирования дефицита бюджета Иссинского района Пензенской области за 2020 год по кодам классификации источников финансирования дефицитов бюджета</a:t>
            </a:r>
          </a:p>
        </p:txBody>
      </p:sp>
      <p:graphicFrame>
        <p:nvGraphicFramePr>
          <p:cNvPr id="36898" name="Group 34"/>
          <p:cNvGraphicFramePr>
            <a:graphicFrameLocks noGrp="1"/>
          </p:cNvGraphicFramePr>
          <p:nvPr/>
        </p:nvGraphicFramePr>
        <p:xfrm>
          <a:off x="142875" y="2286000"/>
          <a:ext cx="8786813" cy="3570923"/>
        </p:xfrm>
        <a:graphic>
          <a:graphicData uri="http://schemas.openxmlformats.org/drawingml/2006/table">
            <a:tbl>
              <a:tblPr/>
              <a:tblGrid>
                <a:gridCol w="5529263"/>
                <a:gridCol w="1574800"/>
                <a:gridCol w="1682750"/>
              </a:tblGrid>
              <a:tr h="4667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кода группы, подгруппы, статьи, вида источников финансирования дефицитов бюджета, классификации операций сектора государственного управления, относящихся к источникам финансирования дефицитов бюджета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Кредиты кредитных организаций в валюте Российской Федерации</a:t>
                      </a:r>
                      <a:endParaRPr kumimoji="0" lang="ru-RU" sz="13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Получение кредитов от кредитных организаций в валюте Российской Федерации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Получение кредитов от кредитных организаций бюджетами муниципальных районов в валюте Российской Федерации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Погашение кредитов, предоставленных кредитными организациями в валюте Российской Федерации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Погашение бюджетами муниципальных районов кредитов от кредитных организаций в валюте Российской Федерации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81" name="TextBox 10"/>
          <p:cNvSpPr txBox="1">
            <a:spLocks noChangeArrowheads="1"/>
          </p:cNvSpPr>
          <p:nvPr/>
        </p:nvSpPr>
        <p:spPr bwMode="auto">
          <a:xfrm>
            <a:off x="7429500" y="1857375"/>
            <a:ext cx="1500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37" name="Group 49"/>
          <p:cNvGraphicFramePr>
            <a:graphicFrameLocks noGrp="1"/>
          </p:cNvGraphicFramePr>
          <p:nvPr/>
        </p:nvGraphicFramePr>
        <p:xfrm>
          <a:off x="142875" y="357188"/>
          <a:ext cx="8786813" cy="5411471"/>
        </p:xfrm>
        <a:graphic>
          <a:graphicData uri="http://schemas.openxmlformats.org/drawingml/2006/table">
            <a:tbl>
              <a:tblPr/>
              <a:tblGrid>
                <a:gridCol w="5529263"/>
                <a:gridCol w="1574800"/>
                <a:gridCol w="1682750"/>
              </a:tblGrid>
              <a:tr h="466725"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кода группы, подгруппы, статьи, вида источников финансирования дефицитов бюджета, классификации операций сектора государственного управления, относящихся к источникам финансирования дефицитов бюджета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Назначено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Исполнено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10715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kumimoji="0" lang="ru-RU" sz="13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Получение бюджетных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Получение кредитов от других бюджетов бюджетной системы Российской Федерации бюджетами муниципальных районов в валюте Российской Федерации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Погашение бюджетных кредитов, полученных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Погашение бюджетами муниципальных районов кредитов от других бюджетов бюджетной системы Российской Федерации в валюте Российской Федерации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-4334,1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-4334,1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Изменение остатков средств на счетах по учету средств бюджета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231,0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Увеличение прочих остатков денежных средств бюджетов муниципальных районов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-352225,1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-341725,4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Уменьшение прочих остатков денежных средств бюджетов муниципальных районов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352456,1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341728,1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ВСЕГО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1296,9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-4331,4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20" name="TextBox 2"/>
          <p:cNvSpPr txBox="1">
            <a:spLocks noChangeArrowheads="1"/>
          </p:cNvSpPr>
          <p:nvPr/>
        </p:nvSpPr>
        <p:spPr bwMode="auto">
          <a:xfrm>
            <a:off x="7358063" y="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(тыс. рублей)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4941888"/>
            <a:ext cx="7010400" cy="1438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u="sng" smtClean="0">
                <a:solidFill>
                  <a:schemeClr val="hlink"/>
                </a:solidFill>
              </a:rPr>
              <a:t>Благодарим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 flipV="1">
            <a:off x="8286750" y="6126163"/>
            <a:ext cx="400050" cy="46037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80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14313"/>
            <a:ext cx="857250" cy="1000125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</p:pic>
      <p:pic>
        <p:nvPicPr>
          <p:cNvPr id="9220" name="Picture 6" descr="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1%20%2812%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 descr="img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7" name="AutoShape 12" descr="img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68" name="Picture 13" descr="im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f2.ppt-online.org/files2/slide/u/UG3eLlrTRVS7KAvnxyj9JZHd8chwk4u0i5fambCOE/slid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slide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20150" cy="641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slide_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http://www.chernigovka.org/sites/default/files/11%281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Эхо">
  <a:themeElements>
    <a:clrScheme name="Эхо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Эх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Эхо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730</TotalTime>
  <Words>1690</Words>
  <Application>Microsoft Office PowerPoint</Application>
  <PresentationFormat>Экран (4:3)</PresentationFormat>
  <Paragraphs>511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Капсулы</vt:lpstr>
      <vt:lpstr>Эхо</vt:lpstr>
      <vt:lpstr>Слайд 1</vt:lpstr>
      <vt:lpstr>Уважаемые жители Иссинского района!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юзер</dc:creator>
  <cp:lastModifiedBy>Юлия</cp:lastModifiedBy>
  <cp:revision>168</cp:revision>
  <dcterms:created xsi:type="dcterms:W3CDTF">2019-05-21T06:00:26Z</dcterms:created>
  <dcterms:modified xsi:type="dcterms:W3CDTF">2021-04-02T13:29:19Z</dcterms:modified>
</cp:coreProperties>
</file>