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5" r:id="rId15"/>
    <p:sldId id="276" r:id="rId16"/>
    <p:sldId id="277" r:id="rId17"/>
    <p:sldId id="273" r:id="rId18"/>
    <p:sldId id="274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EF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1BFEC-8417-49E0-A28D-A40118008450}" type="datetimeFigureOut">
              <a:rPr lang="ru-RU" smtClean="0"/>
              <a:pPr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24140-C22F-4FEC-82A9-60B7A3E9D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14290"/>
            <a:ext cx="61436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Иссинский</a:t>
            </a:r>
            <a:r>
              <a:rPr lang="ru-RU" sz="54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район</a:t>
            </a:r>
            <a:endParaRPr lang="ru-RU" sz="5400" b="1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571744"/>
            <a:ext cx="91440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Отчет об исполнении бюджета</a:t>
            </a:r>
          </a:p>
          <a:p>
            <a:pPr algn="ctr"/>
            <a:r>
              <a:rPr lang="ru-RU" sz="4400" b="1" dirty="0" err="1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Иссинского</a:t>
            </a:r>
            <a:r>
              <a:rPr lang="ru-RU" sz="44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района</a:t>
            </a:r>
          </a:p>
          <a:p>
            <a:pPr algn="ctr"/>
            <a:r>
              <a:rPr lang="ru-RU" sz="4400" b="1" cap="none" spc="0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Пензенской области </a:t>
            </a:r>
          </a:p>
          <a:p>
            <a:pPr algn="ctr"/>
            <a:r>
              <a:rPr lang="ru-RU" sz="44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 2018 год</a:t>
            </a:r>
            <a:endParaRPr lang="ru-RU" sz="4400" b="1" cap="none" spc="0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1374775" cy="1439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42875" y="642938"/>
          <a:ext cx="8783190" cy="4357174"/>
        </p:xfrm>
        <a:graphic>
          <a:graphicData uri="http://schemas.openxmlformats.org/drawingml/2006/table">
            <a:tbl>
              <a:tblPr/>
              <a:tblGrid>
                <a:gridCol w="3786183"/>
                <a:gridCol w="1785950"/>
                <a:gridCol w="1500198"/>
                <a:gridCol w="1710859"/>
              </a:tblGrid>
              <a:tr h="98303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2018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2018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933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Безвозмездные поступления от других бюджетов бюджетной системы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270949,275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270942,599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99,9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Дотации бюджетам муниципальных районов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94465,1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94465,1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604786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26317,889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26317,889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146393,507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146386,831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Иные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межбюджетнные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трансферты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3772,779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3772,779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БЮДЖЕТА - ВСЕГО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315825,764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308178,573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97,6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429520" y="21429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357126" y="1000108"/>
          <a:ext cx="8572592" cy="5485462"/>
        </p:xfrm>
        <a:graphic>
          <a:graphicData uri="http://schemas.openxmlformats.org/drawingml/2006/table">
            <a:tbl>
              <a:tblPr/>
              <a:tblGrid>
                <a:gridCol w="836350"/>
                <a:gridCol w="1184830"/>
                <a:gridCol w="4122520"/>
                <a:gridCol w="1174366"/>
                <a:gridCol w="1254526"/>
              </a:tblGrid>
              <a:tr h="42862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ОБЩЕГОСУДАРСТВЕННЫЕ  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40806,2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39706,7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0320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Функционирование 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28355,9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27659,5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339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Судебная 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деятельности финансовых, налоговых, таможенных органов и органов финансового  ( финансово-бюджетного) надзора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8198,0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7931,1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общегосударственные 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4246,8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4110,6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ОБОРОНА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548,9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548,9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Мобилизационная и вневойсковая подготовка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548,9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548,9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979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4359,2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4212,9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2650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1489,2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1476,4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51717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пожарной безопасности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2870,0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2736,5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4282" y="0"/>
            <a:ext cx="89297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Расходы бюджета </a:t>
            </a:r>
            <a:r>
              <a:rPr lang="ru-RU" sz="2200" b="1" dirty="0" err="1" smtClean="0">
                <a:solidFill>
                  <a:srgbClr val="7030A0"/>
                </a:solidFill>
              </a:rPr>
              <a:t>Иссинского</a:t>
            </a:r>
            <a:r>
              <a:rPr lang="ru-RU" sz="2200" b="1" dirty="0" smtClean="0">
                <a:solidFill>
                  <a:srgbClr val="7030A0"/>
                </a:solidFill>
              </a:rPr>
              <a:t> района Пензенской области  за 2018 год</a:t>
            </a:r>
          </a:p>
          <a:p>
            <a:pPr algn="ctr"/>
            <a:r>
              <a:rPr lang="ru-RU" sz="2200" b="1" dirty="0" smtClean="0">
                <a:solidFill>
                  <a:srgbClr val="7030A0"/>
                </a:solidFill>
              </a:rPr>
              <a:t>по разделам и подразделам классификации расходов бюджета</a:t>
            </a: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3802" y="71435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285720" y="428604"/>
          <a:ext cx="8572592" cy="5786478"/>
        </p:xfrm>
        <a:graphic>
          <a:graphicData uri="http://schemas.openxmlformats.org/drawingml/2006/table">
            <a:tbl>
              <a:tblPr/>
              <a:tblGrid>
                <a:gridCol w="836350"/>
                <a:gridCol w="1184830"/>
                <a:gridCol w="4122520"/>
                <a:gridCol w="1174366"/>
                <a:gridCol w="1254526"/>
              </a:tblGrid>
              <a:tr h="42862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7096,6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6467,7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814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Сельское хозяйство и рыболовство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339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Транспорт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1118,0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1097,5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Дорожное хозяйство (дорожные фонды)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5721,5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5113,1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15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ЖИЛИЩНО-КОММУНАЛЬНОЕ 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30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Жилищное 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8624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151864,4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146758,3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Дошкольное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23369,2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22987,2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72590,2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70460,9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Дополнительное образование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17972,2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17235,6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Молодежная политика  и оздоровление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1828,6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35951,6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34246,0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 И КИНЕМАТОГРАФИЯ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17529,5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16732,1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17529,5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16732,1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5808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285720" y="238659"/>
          <a:ext cx="8572592" cy="6547927"/>
        </p:xfrm>
        <a:graphic>
          <a:graphicData uri="http://schemas.openxmlformats.org/drawingml/2006/table">
            <a:tbl>
              <a:tblPr/>
              <a:tblGrid>
                <a:gridCol w="836350"/>
                <a:gridCol w="1184830"/>
                <a:gridCol w="4122520"/>
                <a:gridCol w="1174366"/>
                <a:gridCol w="1254526"/>
              </a:tblGrid>
              <a:tr h="28575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ЗДРАВООХРАНЕНИЕ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312,0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8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здравоохранения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312,0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СОЦИАЛЬНАЯ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77654,3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77514,8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Пенсионное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468,4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468,4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Социальное обслуживание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18548,2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18548,2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Социальное обеспечение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29705,9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29571,7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Охрана семьи и детства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26181,0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26175,7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8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социальной политики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2750,9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2750,9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887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ФИЗИЧЕСКАЯ КУЛЬТУРА И СПОРТ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266,7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266,7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75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физкультуры и спорта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266,7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266,7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9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99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Обслуживание государственного внутреннего и муниципального долга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20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МЕЖБЮДЖЕТНЫЕ ТРАНСФЕРТЫ ОБЩЕГО ХАРАКТЕРА БЮДЖЕТАМ СУБЪЕКТОВ РФ И МУНИЦИПАЛЬНЫХ ОБРАЗОВАНИЙ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13772,4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13772,4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20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Дотации на выравнивание бюджетной обеспеченности субъектов РФ и муниципальных образований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6423,7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6423,7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75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Иные дотации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7348,7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7348,7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211">
                <a:tc gridSpan="3"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314231,1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306312,8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5808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42844" y="0"/>
            <a:ext cx="9001156" cy="15882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05586" tIns="54904" rIns="105586" bIns="54904">
            <a:spAutoFit/>
          </a:bodyPr>
          <a:lstStyle/>
          <a:p>
            <a:pPr algn="ctr">
              <a:tabLst>
                <a:tab pos="0" algn="l"/>
                <a:tab pos="1071563" algn="l"/>
                <a:tab pos="2144713" algn="l"/>
                <a:tab pos="3217863" algn="l"/>
                <a:tab pos="4291013" algn="l"/>
                <a:tab pos="5362575" algn="l"/>
                <a:tab pos="6435725" algn="l"/>
                <a:tab pos="7508875" algn="l"/>
                <a:tab pos="8582025" algn="l"/>
                <a:tab pos="9653588" algn="l"/>
                <a:tab pos="10726738" algn="l"/>
                <a:tab pos="11799888" algn="l"/>
              </a:tabLst>
            </a:pP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Распределение бюджетных ассигнований по целевым статьям (муниципальным программам </a:t>
            </a:r>
            <a:r>
              <a:rPr lang="ru-RU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Иссинского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района и </a:t>
            </a:r>
            <a:r>
              <a:rPr lang="ru-RU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непрограммным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направлениям деятельности) за 2018 год</a:t>
            </a:r>
            <a:endParaRPr lang="ru-RU" sz="24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Group 144"/>
          <p:cNvGraphicFramePr>
            <a:graphicFrameLocks noGrp="1"/>
          </p:cNvGraphicFramePr>
          <p:nvPr/>
        </p:nvGraphicFramePr>
        <p:xfrm>
          <a:off x="214282" y="1643050"/>
          <a:ext cx="8643936" cy="5000660"/>
        </p:xfrm>
        <a:graphic>
          <a:graphicData uri="http://schemas.openxmlformats.org/drawingml/2006/table">
            <a:tbl>
              <a:tblPr/>
              <a:tblGrid>
                <a:gridCol w="428628"/>
                <a:gridCol w="5357850"/>
                <a:gridCol w="1428760"/>
                <a:gridCol w="1428698"/>
              </a:tblGrid>
              <a:tr h="48895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 Социальная поддержка граждан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65252,3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65093,762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02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 Обеспечение общественного порядка и противодействие преступности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03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 Защита населения и территорий от чрезвычайных ситуаций, обеспечение пожарной безопасности и безопасности людей на водных объектах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4359,218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4212,893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04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культуры, туризма, физической культуры, спорта  и молодежной политики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17925,498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17128,058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05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инвестиционного потенциала, инновационной деятельности и предпринимательства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19,024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19,024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06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 сельского хозяйства в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Иссинском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48,077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48,077    </a:t>
                      </a:r>
                    </a:p>
                  </a:txBody>
                  <a:tcPr marL="68580" marR="68580" marT="0" marB="0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58082" y="128586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44"/>
          <p:cNvGraphicFramePr>
            <a:graphicFrameLocks noGrp="1"/>
          </p:cNvGraphicFramePr>
          <p:nvPr/>
        </p:nvGraphicFramePr>
        <p:xfrm>
          <a:off x="285720" y="357166"/>
          <a:ext cx="8643936" cy="4997798"/>
        </p:xfrm>
        <a:graphic>
          <a:graphicData uri="http://schemas.openxmlformats.org/drawingml/2006/table">
            <a:tbl>
              <a:tblPr/>
              <a:tblGrid>
                <a:gridCol w="428628"/>
                <a:gridCol w="5357850"/>
                <a:gridCol w="1428760"/>
                <a:gridCol w="1428698"/>
              </a:tblGrid>
              <a:tr h="48895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07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территорий, жилищного строительства, модернизация жилищно-коммунального хозяйства, обеспечение  транспортных услуг Иссинского района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6802,443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6173,495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08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«Развитие образования  в Иссинском  районе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138576,079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134686,438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09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«Муниципальное управление, развитие гражданского общества в Иссинском районе  Пензенской области 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101,774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99,432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«Управление муниципальными финансами и муниципальным долгом Иссинского района Пензенской области»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22536,991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22269,546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«Обеспечение деятельности администрации  </a:t>
                      </a: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Иссинского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района Пензенской области »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57162,738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55146,954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ИТОГО  ПО ПРОГРАММАМ 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312784,142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304877,679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380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44"/>
          <p:cNvGraphicFramePr>
            <a:graphicFrameLocks noGrp="1"/>
          </p:cNvGraphicFramePr>
          <p:nvPr/>
        </p:nvGraphicFramePr>
        <p:xfrm>
          <a:off x="214282" y="285727"/>
          <a:ext cx="8715435" cy="6229441"/>
        </p:xfrm>
        <a:graphic>
          <a:graphicData uri="http://schemas.openxmlformats.org/drawingml/2006/table">
            <a:tbl>
              <a:tblPr/>
              <a:tblGrid>
                <a:gridCol w="357190"/>
                <a:gridCol w="5621209"/>
                <a:gridCol w="1368549"/>
                <a:gridCol w="1368487"/>
              </a:tblGrid>
              <a:tr h="42862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9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НЕПРОГРАММНЫЕ НАПРАВЛЕНИЯ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Резервные фонды 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1209,119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1209,118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Проведение выборов  и  референдумов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Расходы </a:t>
                      </a: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выплату гражданам, имеющим звание «Почетный гражданин </a:t>
                      </a:r>
                      <a:r>
                        <a:rPr lang="ru-RU" sz="13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Иссинского</a:t>
                      </a: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района» 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36,0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36,0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Составление (изменение) списков кандидатов в присяжные заседатели федеральных судов общей юрисдикции в Российской Федерации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771525" algn="l"/>
                        </a:tabLs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Расходы бюджета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Иссинского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района Пензенской области на оплату взносов на капитальный ремонт общего имущества многоквартирных домов в части жилых и нежилых помещений, находящихся в муниципальной собственности муниципального образования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3,1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771525" algn="l"/>
                        </a:tabLs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3,067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Муниципальная казна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27,743</a:t>
                      </a: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26,243                        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Землепользование и землеустройство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 в рамках социального партнерства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9,964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9,62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Членские взносы</a:t>
                      </a: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29,5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29,436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Разработка проектной и рабочей документации на строительство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мини-комплексного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стадиона в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р.п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Исса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Иссинского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района Пензенской области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78,48</a:t>
                      </a: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78,48</a:t>
                      </a: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Иные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непрограммные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расходы органов местного самоуправления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14,616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14,616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 ПО НЕПРОГРАММНЫМ НАПРАВЛЕНИЯМ: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1447,022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1435,08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ВСЕГО: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314231,164</a:t>
                      </a:r>
                      <a:endParaRPr lang="ru-RU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306312,759</a:t>
                      </a:r>
                      <a:endParaRPr lang="ru-RU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380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89297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Источники финансирования дефицита бюджета </a:t>
            </a:r>
            <a:r>
              <a:rPr lang="ru-RU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Иссинского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района Пензенской области за 2018 год по кодам классификации источников финансирования дефицитов бюджета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одержимое 3"/>
          <p:cNvGraphicFramePr>
            <a:graphicFrameLocks/>
          </p:cNvGraphicFramePr>
          <p:nvPr/>
        </p:nvGraphicFramePr>
        <p:xfrm>
          <a:off x="142844" y="2285992"/>
          <a:ext cx="8786873" cy="3769058"/>
        </p:xfrm>
        <a:graphic>
          <a:graphicData uri="http://schemas.openxmlformats.org/drawingml/2006/table">
            <a:tbl>
              <a:tblPr/>
              <a:tblGrid>
                <a:gridCol w="5529199"/>
                <a:gridCol w="1575081"/>
                <a:gridCol w="1682593"/>
              </a:tblGrid>
              <a:tr h="4663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кода группы, подгруппы, статьи, вида источников финансирования дефицитов бюджета, классификации операций сектора государственного управления, относящихся к источникам финансирования дефицитов бюджета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Кредиты кредитных организаций в валюте Российской Федерации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7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Получение кредитов от кредитных организаций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33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Получение кредитов от кредитных организаций бюджетами муниципальных районов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Погашение кредитов, предоставленных кредитными организациями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Погашение бюджетами муниципальных районов кредитов от кредитных организаций в валюте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429520" y="185736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42844" y="357166"/>
          <a:ext cx="8786873" cy="5882640"/>
        </p:xfrm>
        <a:graphic>
          <a:graphicData uri="http://schemas.openxmlformats.org/drawingml/2006/table">
            <a:tbl>
              <a:tblPr/>
              <a:tblGrid>
                <a:gridCol w="5529199"/>
                <a:gridCol w="1575081"/>
                <a:gridCol w="1682593"/>
              </a:tblGrid>
              <a:tr h="466369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кода группы, подгруппы, статьи, вида источников финансирования дефицитов бюджета, классификации операций сектора государственного управления, относящихся к источникам финансирования дефицитов бюджета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Бюджетные кредиты от других бюджетов бюджетной системы Российской Федерации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808,3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808,3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Получение бюджетных кредитов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Получение кредитов от других бюджетов бюджетной системы Российской Федерации бюджетами муниципальных районов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Погашение бюджетных кредитов, полученных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-2500,1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-2500,1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Погашение бюджетами муниципальных районов кредитов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-2500,1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-2500,1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Изменение остатков средств на счетах по учету средств бюджета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905,5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634,3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Увеличение прочих остатков денежных средств бюджетов муниципальных районов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-315825,8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-308178,6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Уменьшение прочих остатков денежных средств бюджетов муниципальных районов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316731,3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308812,9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ВСЕГО</a:t>
                      </a:r>
                      <a:endParaRPr lang="ru-RU" sz="1800" b="1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-1594,6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-1865,8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58082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14480" y="285728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Основные задачи, на решение которых была направлена деятельность финансового  органа </a:t>
            </a:r>
            <a:r>
              <a:rPr lang="ru-RU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Иссинского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района в 2018 году 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1374775" cy="1439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7" name="Picture 3" descr="F:\ПРЕЗЕНТАЦИИ\слайд 3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0"/>
            <a:ext cx="91821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071802" y="142852"/>
            <a:ext cx="3214710" cy="4776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7275" tIns="53638" rIns="107275" bIns="53638" anchor="ctr">
            <a:spAutoFit/>
          </a:bodyPr>
          <a:lstStyle/>
          <a:p>
            <a:pPr defTabSz="527065" eaLnBrk="0" hangingPunct="0">
              <a:defRPr/>
            </a:pPr>
            <a:r>
              <a:rPr lang="ru-RU" sz="2400" b="1" i="1" dirty="0" smtClean="0">
                <a:solidFill>
                  <a:srgbClr val="000000"/>
                </a:solidFill>
              </a:rPr>
              <a:t>Что </a:t>
            </a:r>
            <a:r>
              <a:rPr lang="ru-RU" sz="2400" b="1" i="1" dirty="0">
                <a:solidFill>
                  <a:srgbClr val="000000"/>
                </a:solidFill>
              </a:rPr>
              <a:t>такое бюджет</a:t>
            </a:r>
            <a:r>
              <a:rPr lang="ru-RU" sz="2400" b="1" i="1" dirty="0" smtClean="0">
                <a:solidFill>
                  <a:srgbClr val="000000"/>
                </a:solidFill>
              </a:rPr>
              <a:t>?</a:t>
            </a:r>
            <a:endParaRPr lang="ru-RU" dirty="0"/>
          </a:p>
        </p:txBody>
      </p:sp>
      <p:pic>
        <p:nvPicPr>
          <p:cNvPr id="4" name="Picture 10" descr="imag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747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57290" y="642918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hangingPunct="0">
              <a:tabLst>
                <a:tab pos="2205038" algn="l"/>
                <a:tab pos="2662238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Бюджет </a:t>
            </a:r>
            <a:r>
              <a:rPr lang="ru-RU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Иссинского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района  Пензенской области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это смета доходов и расходов района, утверждённая на трёхлетний период.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8" descr="image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357694"/>
            <a:ext cx="2500313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85720" y="1500175"/>
            <a:ext cx="6357982" cy="31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75" tIns="53638" rIns="107275" bIns="53638" anchor="ctr">
            <a:spAutoFit/>
          </a:bodyPr>
          <a:lstStyle/>
          <a:p>
            <a:pPr algn="just" eaLnBrk="0" hangingPunct="0">
              <a:buClrTx/>
              <a:buSzTx/>
              <a:tabLst>
                <a:tab pos="2205038" algn="l"/>
                <a:tab pos="2662238" algn="l"/>
              </a:tabLst>
            </a:pPr>
            <a:r>
              <a:rPr lang="ru-RU" sz="1500" b="1" dirty="0" smtClean="0">
                <a:solidFill>
                  <a:srgbClr val="000000"/>
                </a:solidFill>
              </a:rPr>
              <a:t>Расходы </a:t>
            </a:r>
            <a:r>
              <a:rPr lang="ru-RU" sz="1500" b="1" dirty="0">
                <a:solidFill>
                  <a:srgbClr val="000000"/>
                </a:solidFill>
              </a:rPr>
              <a:t>бюджета </a:t>
            </a:r>
            <a:r>
              <a:rPr lang="ru-RU" sz="1500" b="1" dirty="0" err="1">
                <a:solidFill>
                  <a:srgbClr val="000000"/>
                </a:solidFill>
              </a:rPr>
              <a:t>Иссинского</a:t>
            </a:r>
            <a:r>
              <a:rPr lang="ru-RU" sz="1500" b="1" dirty="0">
                <a:solidFill>
                  <a:srgbClr val="000000"/>
                </a:solidFill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</a:rPr>
              <a:t>района </a:t>
            </a:r>
            <a:r>
              <a:rPr lang="ru-RU" sz="1500" b="1" dirty="0">
                <a:solidFill>
                  <a:srgbClr val="000000"/>
                </a:solidFill>
              </a:rPr>
              <a:t>Пензенской области </a:t>
            </a:r>
            <a:r>
              <a:rPr lang="ru-RU" sz="1500" dirty="0">
                <a:solidFill>
                  <a:srgbClr val="000000"/>
                </a:solidFill>
              </a:rPr>
              <a:t>направлены на финансовое обеспечение расходных полномочий, установленных Федеральным законом от 06.10.1999 №184-ФЗ «Об общих принципах </a:t>
            </a:r>
            <a:r>
              <a:rPr lang="ru-RU" sz="1500" dirty="0" smtClean="0">
                <a:solidFill>
                  <a:srgbClr val="000000"/>
                </a:solidFill>
              </a:rPr>
              <a:t>организации законодательных </a:t>
            </a:r>
            <a:r>
              <a:rPr lang="ru-RU" sz="1500" dirty="0">
                <a:solidFill>
                  <a:srgbClr val="000000"/>
                </a:solidFill>
              </a:rPr>
              <a:t>(представительных) и исполнительных органов государственной власти субъектов Российской Федерации», в том числе на решение поставленных в социальных указах Президента Российской Федерации от 07.05.2012 задач, предусматривающих повышение оплаты труда отдельных категорий работников бюджетной сферы, обеспечение доступности дошкольного образования, поддержку семьи и материнства, обеспечение граждан доступным и комфортным жильём, реализацию мер социальной поддержки населения, создание условий для экономического роста.</a:t>
            </a:r>
            <a:endParaRPr lang="ru-RU" sz="1500" dirty="0"/>
          </a:p>
          <a:p>
            <a:pPr eaLnBrk="0" hangingPunct="0">
              <a:buClrTx/>
              <a:buSzTx/>
              <a:tabLst>
                <a:tab pos="2205038" algn="l"/>
                <a:tab pos="2662238" algn="l"/>
              </a:tabLst>
            </a:pPr>
            <a:endParaRPr lang="ru-RU" dirty="0"/>
          </a:p>
        </p:txBody>
      </p:sp>
      <p:pic>
        <p:nvPicPr>
          <p:cNvPr id="8" name="Picture 9" descr="image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8" y="1643050"/>
            <a:ext cx="2500312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4"/>
          <p:cNvSpPr>
            <a:spLocks noChangeArrowheads="1"/>
          </p:cNvSpPr>
          <p:nvPr/>
        </p:nvSpPr>
        <p:spPr bwMode="auto">
          <a:xfrm rot="10800000" flipV="1">
            <a:off x="2928926" y="4418269"/>
            <a:ext cx="6072230" cy="24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7275" tIns="53638" rIns="107275" bIns="53638" anchor="ctr">
            <a:spAutoFit/>
          </a:bodyPr>
          <a:lstStyle/>
          <a:p>
            <a:pPr eaLnBrk="0" hangingPunct="0"/>
            <a:r>
              <a:rPr lang="ru-RU" sz="1500" b="1" i="1" dirty="0">
                <a:solidFill>
                  <a:srgbClr val="000000"/>
                </a:solidFill>
              </a:rPr>
              <a:t>Бюджет семьи -</a:t>
            </a:r>
            <a:r>
              <a:rPr lang="ru-RU" sz="1500" dirty="0">
                <a:solidFill>
                  <a:srgbClr val="000000"/>
                </a:solidFill>
              </a:rPr>
              <a:t> это структура всех расходов и доходов за определённый период времени (месяц, год</a:t>
            </a:r>
            <a:r>
              <a:rPr lang="ru-RU" sz="1500" dirty="0" smtClean="0">
                <a:solidFill>
                  <a:srgbClr val="000000"/>
                </a:solidFill>
              </a:rPr>
              <a:t>).</a:t>
            </a:r>
          </a:p>
          <a:p>
            <a:pPr eaLnBrk="0" hangingPunct="0"/>
            <a:endParaRPr lang="ru-RU" sz="1500" dirty="0"/>
          </a:p>
          <a:p>
            <a:pPr eaLnBrk="0" hangingPunct="0">
              <a:buClrTx/>
              <a:buSzTx/>
              <a:buFontTx/>
              <a:buNone/>
            </a:pPr>
            <a:r>
              <a:rPr lang="ru-RU" sz="1500" dirty="0">
                <a:solidFill>
                  <a:srgbClr val="000000"/>
                </a:solidFill>
              </a:rPr>
              <a:t>Под </a:t>
            </a:r>
            <a:r>
              <a:rPr lang="ru-RU" sz="1500" b="1" i="1" dirty="0">
                <a:solidFill>
                  <a:srgbClr val="000000"/>
                </a:solidFill>
              </a:rPr>
              <a:t>доходом</a:t>
            </a:r>
            <a:r>
              <a:rPr lang="ru-RU" sz="1500" dirty="0">
                <a:solidFill>
                  <a:srgbClr val="000000"/>
                </a:solidFill>
              </a:rPr>
              <a:t> понимают деньги или материальные ценности, получаемые в виде заработной платы, вознаграждений или подарков за выполненную работу, услугу или какую-либо другую деятельность. Все полученные средства составляют совокупный доход</a:t>
            </a:r>
            <a:r>
              <a:rPr lang="ru-RU" sz="1500" dirty="0" smtClean="0">
                <a:solidFill>
                  <a:srgbClr val="000000"/>
                </a:solidFill>
              </a:rPr>
              <a:t>.</a:t>
            </a:r>
          </a:p>
          <a:p>
            <a:pPr eaLnBrk="0" hangingPunct="0">
              <a:buClrTx/>
              <a:buSzTx/>
              <a:buFontTx/>
              <a:buNone/>
            </a:pPr>
            <a:endParaRPr lang="ru-RU" sz="1500" dirty="0"/>
          </a:p>
          <a:p>
            <a:pPr eaLnBrk="0" hangingPunct="0">
              <a:buClrTx/>
              <a:buSzTx/>
              <a:buFontTx/>
              <a:buNone/>
            </a:pPr>
            <a:r>
              <a:rPr lang="ru-RU" sz="1500" b="1" i="1" dirty="0">
                <a:solidFill>
                  <a:srgbClr val="000000"/>
                </a:solidFill>
              </a:rPr>
              <a:t>Расходы</a:t>
            </a:r>
            <a:r>
              <a:rPr lang="ru-RU" sz="1500" dirty="0">
                <a:solidFill>
                  <a:srgbClr val="000000"/>
                </a:solidFill>
              </a:rPr>
              <a:t> - это затраты на питание, одежду, транспорт, на оплату услуг, ремонт, выплаты по займам и др</a:t>
            </a:r>
            <a:r>
              <a:rPr lang="ru-RU" sz="1500" dirty="0" smtClean="0">
                <a:solidFill>
                  <a:srgbClr val="000000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РАСПРЕДЕЛЕНИЕ РАСХОДОВ ПО </a:t>
            </a: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ОСНОВНЫМ ФУНКЦИЯМ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t="769"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929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Доходы бюджета </a:t>
            </a:r>
            <a:r>
              <a:rPr lang="ru-RU" sz="2200" b="1" dirty="0" err="1" smtClean="0">
                <a:solidFill>
                  <a:srgbClr val="7030A0"/>
                </a:solidFill>
              </a:rPr>
              <a:t>Иссинского</a:t>
            </a:r>
            <a:r>
              <a:rPr lang="ru-RU" sz="2200" b="1" dirty="0" smtClean="0">
                <a:solidFill>
                  <a:srgbClr val="7030A0"/>
                </a:solidFill>
              </a:rPr>
              <a:t> района Пензенской области  за 2018 год</a:t>
            </a:r>
            <a:endParaRPr lang="ru-RU" sz="2200" b="1" dirty="0">
              <a:solidFill>
                <a:srgbClr val="7030A0"/>
              </a:solidFill>
            </a:endParaRPr>
          </a:p>
        </p:txBody>
      </p:sp>
      <p:graphicFrame>
        <p:nvGraphicFramePr>
          <p:cNvPr id="3" name="Содержимое 3"/>
          <p:cNvGraphicFramePr>
            <a:graphicFrameLocks/>
          </p:cNvGraphicFramePr>
          <p:nvPr/>
        </p:nvGraphicFramePr>
        <p:xfrm>
          <a:off x="142875" y="642938"/>
          <a:ext cx="8783190" cy="6119924"/>
        </p:xfrm>
        <a:graphic>
          <a:graphicData uri="http://schemas.openxmlformats.org/drawingml/2006/table">
            <a:tbl>
              <a:tblPr/>
              <a:tblGrid>
                <a:gridCol w="3786183"/>
                <a:gridCol w="1785950"/>
                <a:gridCol w="1500198"/>
                <a:gridCol w="1710859"/>
              </a:tblGrid>
              <a:tr h="983032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2018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2018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933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Налоговые и неналоговые доходы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37230,3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37235,534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прибыль, доходы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16627,0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16627,625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Налог на доходы физических лиц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16627,0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16627,625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товары (работы, услуги), реализуемые на территории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3424,9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3425,485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219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Акцизы по подакцизным товарам (продукции), производимым на территории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3424,9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3425,485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51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совокупных доход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2531,2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2532,115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Единый налог на вмененный доход для отдельных видов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2298,0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2298,817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Единый сельскохозяйственный налог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133,8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133,866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219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Налог, взимаемый в связи и применением патентной системы налогообложения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99,432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Государственная пошлина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1215,0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1215,759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00958" y="28572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3"/>
          <p:cNvGraphicFramePr>
            <a:graphicFrameLocks/>
          </p:cNvGraphicFramePr>
          <p:nvPr/>
        </p:nvGraphicFramePr>
        <p:xfrm>
          <a:off x="142844" y="357167"/>
          <a:ext cx="8929750" cy="6160775"/>
        </p:xfrm>
        <a:graphic>
          <a:graphicData uri="http://schemas.openxmlformats.org/drawingml/2006/table">
            <a:tbl>
              <a:tblPr/>
              <a:tblGrid>
                <a:gridCol w="4429156"/>
                <a:gridCol w="1500198"/>
                <a:gridCol w="1357322"/>
                <a:gridCol w="1643074"/>
              </a:tblGrid>
              <a:tr h="85725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2018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2018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использования имущества, находящегося в государственной и муниципальной собственности: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4996,2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4997,904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Доходы, получаемые в виде арендной платы за земельные участки, государственная собственность на которые не разграничена и которые расположены в границах сельских поселений, а также средства от продажи права на заключение договоров аренды указанных земельных участков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4341,7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4342,736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844219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Доходы, получаемые в виде арендной платы, а также средства от продажи права на заключение договоров аренды за земли, находящиеся в собственности муниципальных районов (за исключением земельных участков муниципальных бюджетных и автономных учреждений)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520,5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520,8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сдачи в аренду имущества, находящегося в оперативном управлении органов управления муниципальных районов и созданных ими учреждений (за исключением имущества муниципальных бюджетных и автономных учреждений)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Прочие поступления от использования имущества, находящегося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т.ч. казенных)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75,025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429520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42875" y="500043"/>
          <a:ext cx="8783190" cy="5775365"/>
        </p:xfrm>
        <a:graphic>
          <a:graphicData uri="http://schemas.openxmlformats.org/drawingml/2006/table">
            <a:tbl>
              <a:tblPr/>
              <a:tblGrid>
                <a:gridCol w="3786183"/>
                <a:gridCol w="1785950"/>
                <a:gridCol w="1500198"/>
                <a:gridCol w="1710859"/>
              </a:tblGrid>
              <a:tr h="112592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2018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2018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Платежи при пользовании природными ресурсами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123,092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оказания платных услуг  (работ) и компенсаций затрат государства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7318,0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7318,146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51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656,0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655,992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79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т.ч. казенных)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656,0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655,992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75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Штрафы, санкции, возмещение ущерба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339,0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339,416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429520" y="14285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(тыс. рублей)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1769</Words>
  <Application>Microsoft Office PowerPoint</Application>
  <PresentationFormat>Экран (4:3)</PresentationFormat>
  <Paragraphs>515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юзер</dc:creator>
  <cp:lastModifiedBy>Bikbaeva</cp:lastModifiedBy>
  <cp:revision>127</cp:revision>
  <dcterms:created xsi:type="dcterms:W3CDTF">2019-05-21T06:00:26Z</dcterms:created>
  <dcterms:modified xsi:type="dcterms:W3CDTF">2019-05-24T13:56:38Z</dcterms:modified>
</cp:coreProperties>
</file>