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85" r:id="rId2"/>
    <p:sldId id="311" r:id="rId3"/>
    <p:sldId id="335" r:id="rId4"/>
    <p:sldId id="315" r:id="rId5"/>
    <p:sldId id="348" r:id="rId6"/>
    <p:sldId id="346" r:id="rId7"/>
    <p:sldId id="312" r:id="rId8"/>
    <p:sldId id="316" r:id="rId9"/>
    <p:sldId id="336" r:id="rId10"/>
    <p:sldId id="337" r:id="rId11"/>
    <p:sldId id="339" r:id="rId12"/>
    <p:sldId id="340" r:id="rId13"/>
    <p:sldId id="309" r:id="rId14"/>
    <p:sldId id="304" r:id="rId15"/>
  </p:sldIdLst>
  <p:sldSz cx="10693400" cy="7561263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Добро пожаловать!" id="{E75E278A-FF0E-49A4-B170-79828D63BBAD}">
          <p14:sldIdLst/>
        </p14:section>
        <p14:section name="Конструктор, трансформация, добавление заметок, совместная работа, помощник" id="{B9B51309-D148-4332-87C2-07BE32FBCA3B}">
          <p14:sldIdLst>
            <p14:sldId id="285"/>
            <p14:sldId id="311"/>
            <p14:sldId id="335"/>
            <p14:sldId id="315"/>
            <p14:sldId id="348"/>
            <p14:sldId id="346"/>
            <p14:sldId id="312"/>
            <p14:sldId id="316"/>
            <p14:sldId id="336"/>
            <p14:sldId id="337"/>
            <p14:sldId id="339"/>
            <p14:sldId id="340"/>
            <p14:sldId id="309"/>
            <p14:sldId id="347"/>
            <p14:sldId id="323"/>
            <p14:sldId id="341"/>
            <p14:sldId id="321"/>
            <p14:sldId id="342"/>
            <p14:sldId id="300"/>
            <p14:sldId id="325"/>
            <p14:sldId id="296"/>
            <p14:sldId id="326"/>
            <p14:sldId id="327"/>
            <p14:sldId id="343"/>
            <p14:sldId id="329"/>
            <p14:sldId id="330"/>
            <p14:sldId id="344"/>
            <p14:sldId id="304"/>
          </p14:sldIdLst>
        </p14:section>
        <p14:section name="Дополнительные сведения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382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  <p:cmAuthor id="3" name="МБУК МЦРБ им. Т.З. Семушкина Лунинского района" initials="ММиТСЛр" lastIdx="3" clrIdx="2">
    <p:extLst>
      <p:ext uri="{19B8F6BF-5375-455C-9EA6-DF929625EA0E}">
        <p15:presenceInfo xmlns:p15="http://schemas.microsoft.com/office/powerpoint/2012/main" xmlns="" userId="d619691a3c2019e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9" autoAdjust="0"/>
    <p:restoredTop sz="94238" autoAdjust="0"/>
  </p:normalViewPr>
  <p:slideViewPr>
    <p:cSldViewPr snapToGrid="0">
      <p:cViewPr varScale="1">
        <p:scale>
          <a:sx n="92" d="100"/>
          <a:sy n="92" d="100"/>
        </p:scale>
        <p:origin x="-108" y="-114"/>
      </p:cViewPr>
      <p:guideLst>
        <p:guide orient="horz" pos="2160"/>
        <p:guide orient="horz" pos="2382"/>
        <p:guide pos="3840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ЯнварЬ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ОктябрЬ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/>
            <a:t> </a:t>
          </a:r>
          <a:r>
            <a:rPr lang="ru-RU" sz="2000" b="1" dirty="0" err="1" smtClean="0"/>
            <a:t>НоябрЬ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ДекабрЬ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25337-027F-4FF1-8976-E8BB952C82AB}" type="presOf" srcId="{60F08366-5226-44AB-837F-4072A8E8F225}" destId="{5ECAC7B7-8769-4FFD-BD24-BF6C40A94953}" srcOrd="0" destOrd="0" presId="urn:microsoft.com/office/officeart/2005/8/layout/equation2"/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A7B6CDAD-06C7-4FB7-910F-0F13917A1B72}" type="presOf" srcId="{DC8D9AAA-EDA7-49D0-80A5-1671CFBB4904}" destId="{07D7559F-EF6F-46C0-A384-C4DF67588457}" srcOrd="0" destOrd="0" presId="urn:microsoft.com/office/officeart/2005/8/layout/equation2"/>
    <dgm:cxn modelId="{37D48718-3ADB-41E2-98EE-99378F103DE4}" type="presParOf" srcId="{5ECAC7B7-8769-4FFD-BD24-BF6C40A94953}" destId="{6ABE25E5-0B17-4B5E-9071-A0EA02C7CF7B}" srcOrd="0" destOrd="0" presId="urn:microsoft.com/office/officeart/2005/8/layout/equation2"/>
    <dgm:cxn modelId="{2B04E3A0-DD66-4229-AFFC-747CD15FDBCF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ФевралЬ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МарТ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ScaleX="103420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АпрелЬ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ScaleX="103420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МаЙ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ScaleX="103420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ИюнЬ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ИюлЬ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АвгусТ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F08366-5226-44AB-837F-4072A8E8F22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DC8D9AAA-EDA7-49D0-80A5-1671CFBB4904}">
      <dgm:prSet phldrT="[Текст]" custT="1"/>
      <dgm:spPr/>
      <dgm:t>
        <a:bodyPr/>
        <a:lstStyle/>
        <a:p>
          <a:r>
            <a:rPr lang="ru-RU" sz="2000" b="1" dirty="0" err="1" smtClean="0"/>
            <a:t>СентябрЬ</a:t>
          </a:r>
          <a:endParaRPr lang="ru-RU" sz="2000" b="1" dirty="0"/>
        </a:p>
      </dgm:t>
    </dgm:pt>
    <dgm:pt modelId="{B63E7601-35A6-4B7F-B18D-BEF7E6D00743}" type="parTrans" cxnId="{D9EB2FCC-DFFA-4945-8042-7A99C5DE68B0}">
      <dgm:prSet/>
      <dgm:spPr/>
      <dgm:t>
        <a:bodyPr/>
        <a:lstStyle/>
        <a:p>
          <a:endParaRPr lang="ru-RU"/>
        </a:p>
      </dgm:t>
    </dgm:pt>
    <dgm:pt modelId="{E0EAB752-6351-42BB-BD4C-9FF0A2542FDD}" type="sibTrans" cxnId="{D9EB2FCC-DFFA-4945-8042-7A99C5DE68B0}">
      <dgm:prSet/>
      <dgm:spPr/>
      <dgm:t>
        <a:bodyPr/>
        <a:lstStyle/>
        <a:p>
          <a:endParaRPr lang="ru-RU"/>
        </a:p>
      </dgm:t>
    </dgm:pt>
    <dgm:pt modelId="{5ECAC7B7-8769-4FFD-BD24-BF6C40A94953}" type="pres">
      <dgm:prSet presAssocID="{60F08366-5226-44AB-837F-4072A8E8F225}" presName="Name0" presStyleCnt="0">
        <dgm:presLayoutVars>
          <dgm:dir/>
          <dgm:resizeHandles val="exact"/>
        </dgm:presLayoutVars>
      </dgm:prSet>
      <dgm:spPr/>
    </dgm:pt>
    <dgm:pt modelId="{6ABE25E5-0B17-4B5E-9071-A0EA02C7CF7B}" type="pres">
      <dgm:prSet presAssocID="{60F08366-5226-44AB-837F-4072A8E8F225}" presName="vNodes" presStyleCnt="0"/>
      <dgm:spPr/>
    </dgm:pt>
    <dgm:pt modelId="{07D7559F-EF6F-46C0-A384-C4DF67588457}" type="pres">
      <dgm:prSet presAssocID="{60F08366-5226-44AB-837F-4072A8E8F225}" presName="lastNode" presStyleLbl="node1" presStyleIdx="0" presStyleCnt="1" custLinFactNeighborX="-9332" custLinFactNeighborY="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B2FCC-DFFA-4945-8042-7A99C5DE68B0}" srcId="{60F08366-5226-44AB-837F-4072A8E8F225}" destId="{DC8D9AAA-EDA7-49D0-80A5-1671CFBB4904}" srcOrd="0" destOrd="0" parTransId="{B63E7601-35A6-4B7F-B18D-BEF7E6D00743}" sibTransId="{E0EAB752-6351-42BB-BD4C-9FF0A2542FDD}"/>
    <dgm:cxn modelId="{456AAC8B-5102-4902-B950-2C0D2BED65C6}" type="presOf" srcId="{DC8D9AAA-EDA7-49D0-80A5-1671CFBB4904}" destId="{07D7559F-EF6F-46C0-A384-C4DF67588457}" srcOrd="0" destOrd="0" presId="urn:microsoft.com/office/officeart/2005/8/layout/equation2"/>
    <dgm:cxn modelId="{A103883A-F5A3-470A-8195-79FF1E93290E}" type="presOf" srcId="{60F08366-5226-44AB-837F-4072A8E8F225}" destId="{5ECAC7B7-8769-4FFD-BD24-BF6C40A94953}" srcOrd="0" destOrd="0" presId="urn:microsoft.com/office/officeart/2005/8/layout/equation2"/>
    <dgm:cxn modelId="{E80751EA-451B-4029-A0A8-4509C2E2B376}" type="presParOf" srcId="{5ECAC7B7-8769-4FFD-BD24-BF6C40A94953}" destId="{6ABE25E5-0B17-4B5E-9071-A0EA02C7CF7B}" srcOrd="0" destOrd="0" presId="urn:microsoft.com/office/officeart/2005/8/layout/equation2"/>
    <dgm:cxn modelId="{2C93E603-20F4-4620-8CC4-023CCD17B15A}" type="presParOf" srcId="{5ECAC7B7-8769-4FFD-BD24-BF6C40A94953}" destId="{07D7559F-EF6F-46C0-A384-C4DF67588457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12 февраля</a:t>
          </a:r>
        </a:p>
      </dsp:txBody>
      <dsp:txXfrm>
        <a:off x="1032486" y="265794"/>
        <a:ext cx="1278552" cy="12785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12 июня</a:t>
          </a:r>
        </a:p>
      </dsp:txBody>
      <dsp:txXfrm>
        <a:off x="1032486" y="265794"/>
        <a:ext cx="1278552" cy="127855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 июнь</a:t>
          </a:r>
        </a:p>
      </dsp:txBody>
      <dsp:txXfrm>
        <a:off x="1032486" y="265794"/>
        <a:ext cx="1278552" cy="127855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Июнь-август</a:t>
          </a:r>
        </a:p>
      </dsp:txBody>
      <dsp:txXfrm>
        <a:off x="1032486" y="265794"/>
        <a:ext cx="1278552" cy="1278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6 марта</a:t>
          </a:r>
        </a:p>
      </dsp:txBody>
      <dsp:txXfrm>
        <a:off x="1032486" y="265794"/>
        <a:ext cx="1278552" cy="12785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36770" y="997"/>
          <a:ext cx="1869985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12 марта</a:t>
          </a:r>
        </a:p>
      </dsp:txBody>
      <dsp:txXfrm>
        <a:off x="1010623" y="265794"/>
        <a:ext cx="1322279" cy="12785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36770" y="997"/>
          <a:ext cx="1869985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Март-сентябрь</a:t>
          </a:r>
        </a:p>
      </dsp:txBody>
      <dsp:txXfrm>
        <a:off x="1010623" y="265794"/>
        <a:ext cx="1322279" cy="12785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36770" y="997"/>
          <a:ext cx="1869985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23 марта</a:t>
          </a:r>
        </a:p>
      </dsp:txBody>
      <dsp:txXfrm>
        <a:off x="1010623" y="265794"/>
        <a:ext cx="1322279" cy="12785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апрель</a:t>
          </a:r>
        </a:p>
      </dsp:txBody>
      <dsp:txXfrm>
        <a:off x="1032486" y="265794"/>
        <a:ext cx="1278552" cy="12785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апрель</a:t>
          </a:r>
        </a:p>
      </dsp:txBody>
      <dsp:txXfrm>
        <a:off x="1032486" y="265794"/>
        <a:ext cx="1278552" cy="12785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21 мая</a:t>
          </a:r>
        </a:p>
      </dsp:txBody>
      <dsp:txXfrm>
        <a:off x="1032486" y="265794"/>
        <a:ext cx="1278552" cy="12785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7559F-EF6F-46C0-A384-C4DF67588457}">
      <dsp:nvSpPr>
        <dsp:cNvPr id="0" name=""/>
        <dsp:cNvSpPr/>
      </dsp:nvSpPr>
      <dsp:spPr>
        <a:xfrm>
          <a:off x="767689" y="997"/>
          <a:ext cx="1808146" cy="1808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27 мая</a:t>
          </a:r>
        </a:p>
      </dsp:txBody>
      <dsp:txXfrm>
        <a:off x="1032486" y="265794"/>
        <a:ext cx="1278552" cy="1278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EB71F8A-5B58-4C79-A6CD-C4710F7FF4A7}" type="datetime1">
              <a:rPr lang="ru-RU" smtClean="0"/>
              <a:pPr rtl="0"/>
              <a:t>16.03.2023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F3995-0B17-4F15-B968-D687711C3F9A}" type="datetime1">
              <a:rPr lang="ru-RU" noProof="0" smtClean="0"/>
              <a:pPr/>
              <a:t>16.03.2023</a:t>
            </a:fld>
            <a:endParaRPr lang="ru-RU" noProof="0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1376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4056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3081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2205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5522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1280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916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374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3822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3623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236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54001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377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6505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blackWhite">
          <a:xfrm>
            <a:off x="223613" y="289732"/>
            <a:ext cx="10246176" cy="6981801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 8"/>
          <p:cNvSpPr/>
          <p:nvPr userDrawn="1"/>
        </p:nvSpPr>
        <p:spPr>
          <a:xfrm>
            <a:off x="224562" y="292369"/>
            <a:ext cx="10247008" cy="69818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530139" y="1319078"/>
            <a:ext cx="963312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41" y="494002"/>
            <a:ext cx="9706155" cy="705718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73183" y="1582824"/>
            <a:ext cx="3873684" cy="438553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Образец текста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Дата 3"/>
          <p:cNvSpPr>
            <a:spLocks noGrp="1"/>
          </p:cNvSpPr>
          <p:nvPr>
            <p:ph type="dt" sz="half" idx="2"/>
          </p:nvPr>
        </p:nvSpPr>
        <p:spPr>
          <a:xfrm>
            <a:off x="473183" y="6840145"/>
            <a:ext cx="2873851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2446B24-E791-4D5E-A8C7-9C2BEF28EC24}" type="datetime1">
              <a:rPr lang="ru-RU" smtClean="0"/>
              <a:pPr/>
              <a:t>16.03.2023</a:t>
            </a:fld>
            <a:endParaRPr lang="ru-RU" dirty="0"/>
          </a:p>
        </p:txBody>
      </p:sp>
      <p:sp>
        <p:nvSpPr>
          <p:cNvPr id="7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4076859" y="6840145"/>
            <a:ext cx="253968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2877" y="6840145"/>
            <a:ext cx="2873851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23613" y="289732"/>
            <a:ext cx="10247008" cy="69818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23613" y="289732"/>
            <a:ext cx="10246176" cy="2285185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43" y="1693723"/>
            <a:ext cx="9706155" cy="705718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73183" y="2822871"/>
            <a:ext cx="8284712" cy="438553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Образец текста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24562" y="292369"/>
            <a:ext cx="10247008" cy="69818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43" y="494002"/>
            <a:ext cx="9706118" cy="70571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73183" y="1582824"/>
            <a:ext cx="3873684" cy="4385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Второй уровень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Третий уровень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Четвертый уровень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Пятый уровень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473183" y="6840145"/>
            <a:ext cx="2873851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B7C3FF7-3DC1-4209-8476-953DFCB5CA6B}" type="datetime1">
              <a:rPr lang="ru-RU" smtClean="0"/>
              <a:pPr/>
              <a:t>16.03.2023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4076859" y="6840145"/>
            <a:ext cx="253968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6366" y="6840145"/>
            <a:ext cx="2873851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 userDrawn="1"/>
        </p:nvCxnSpPr>
        <p:spPr>
          <a:xfrm>
            <a:off x="530139" y="1319078"/>
            <a:ext cx="963312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microsoft.com/office/2007/relationships/diagramDrawing" Target="../diagrams/drawing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Data" Target="../diagrams/data10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microsoft.com/office/2007/relationships/diagramDrawing" Target="../diagrams/drawing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microsoft.com/office/2007/relationships/diagramDrawing" Target="../diagrams/drawing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12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microsoft.com/office/2007/relationships/diagramDrawing" Target="../diagrams/drawing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microsoft.com/office/2007/relationships/diagramDrawing" Target="../diagrams/drawing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4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microsoft.com/office/2007/relationships/diagramDrawing" Target="../diagrams/drawing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microsoft.com/office/2007/relationships/diagramDrawing" Target="../diagrams/drawing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6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microsoft.com/office/2007/relationships/diagramDrawing" Target="../diagrams/drawing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microsoft.com/office/2007/relationships/diagramDrawing" Target="../diagrams/drawing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8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microsoft.com/office/2007/relationships/diagramDrawing" Target="../diagrams/drawing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21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6705" y="1111569"/>
            <a:ext cx="64880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rgbClr val="C00000"/>
              </a:solidFill>
            </a:endParaRP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КАЛЕНДАРЬ СОБЫТИЙ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ИССИНСКОГО РАЙОНА 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ПЕНЗЕНСКОЙ ОБЛАСТИ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2022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34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3" cstate="print"/>
          <a:srcRect b="72758"/>
          <a:stretch>
            <a:fillRect/>
          </a:stretch>
        </p:blipFill>
        <p:spPr bwMode="auto">
          <a:xfrm>
            <a:off x="1" y="6475544"/>
            <a:ext cx="10693399" cy="1085719"/>
          </a:xfrm>
          <a:prstGeom prst="rect">
            <a:avLst/>
          </a:prstGeom>
          <a:noFill/>
        </p:spPr>
      </p:pic>
      <p:pic>
        <p:nvPicPr>
          <p:cNvPr id="20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3" cstate="print"/>
          <a:srcRect b="72758"/>
          <a:stretch>
            <a:fillRect/>
          </a:stretch>
        </p:blipFill>
        <p:spPr bwMode="auto">
          <a:xfrm>
            <a:off x="1" y="0"/>
            <a:ext cx="10693399" cy="710889"/>
          </a:xfrm>
          <a:prstGeom prst="rect">
            <a:avLst/>
          </a:prstGeom>
          <a:noFill/>
        </p:spPr>
      </p:pic>
      <p:sp>
        <p:nvSpPr>
          <p:cNvPr id="22" name="Заголовок 7"/>
          <p:cNvSpPr>
            <a:spLocks noGrp="1"/>
          </p:cNvSpPr>
          <p:nvPr>
            <p:ph type="title"/>
          </p:nvPr>
        </p:nvSpPr>
        <p:spPr>
          <a:xfrm>
            <a:off x="574042" y="566951"/>
            <a:ext cx="9706155" cy="705718"/>
          </a:xfrm>
        </p:spPr>
        <p:txBody>
          <a:bodyPr rtlCol="0">
            <a:noAutofit/>
          </a:bodyPr>
          <a:lstStyle/>
          <a:p>
            <a:pPr algn="ctr" rtl="0"/>
            <a:r>
              <a:rPr lang="ru-RU" b="1" dirty="0" err="1" smtClean="0">
                <a:solidFill>
                  <a:srgbClr val="00206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Иссинский</a:t>
            </a:r>
            <a:r>
              <a:rPr lang="ru-RU" b="1" dirty="0" smtClean="0">
                <a:solidFill>
                  <a:srgbClr val="00206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район</a:t>
            </a:r>
          </a:p>
        </p:txBody>
      </p:sp>
      <p:pic>
        <p:nvPicPr>
          <p:cNvPr id="25" name="Picture 5" descr="гер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91996" y="1457778"/>
            <a:ext cx="909074" cy="99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Рисунок 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038425">
            <a:off x="681189" y="1770885"/>
            <a:ext cx="1790700" cy="144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день семьи май (5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38862">
            <a:off x="884490" y="4310558"/>
            <a:ext cx="1928024" cy="157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ss.penz.muzkult.ru/media/2022/05/22/1298000666/IMG_20220521_122437.jpg"/>
          <p:cNvPicPr/>
          <p:nvPr/>
        </p:nvPicPr>
        <p:blipFill>
          <a:blip r:embed="rId7" cstate="print"/>
          <a:srcRect l="32311"/>
          <a:stretch>
            <a:fillRect/>
          </a:stretch>
        </p:blipFill>
        <p:spPr bwMode="auto">
          <a:xfrm rot="879461">
            <a:off x="8019938" y="1742668"/>
            <a:ext cx="2040081" cy="15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день защиты 2022 (4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117451">
            <a:off x="7721138" y="4190662"/>
            <a:ext cx="2128641" cy="1596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Kultura\AppData\Local\Temp\Rar$DI06.540\Иссинский Спас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19160" y="4119220"/>
            <a:ext cx="3546657" cy="21568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575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509451867"/>
              </p:ext>
            </p:extLst>
          </p:nvPr>
        </p:nvGraphicFramePr>
        <p:xfrm>
          <a:off x="6665195" y="674679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97769" y="2937310"/>
            <a:ext cx="39127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7 сентября  исполнилось  210 лет с даты генерального сражения Отечественной войны 1812 года.  В память о бородинском сражении 10 сентября в Центральной библиотеке р.п. </a:t>
            </a:r>
            <a:r>
              <a:rPr lang="ru-RU" sz="1600" dirty="0" err="1" smtClean="0"/>
              <a:t>Исса</a:t>
            </a:r>
            <a:r>
              <a:rPr lang="ru-RU" sz="1600" dirty="0" smtClean="0"/>
              <a:t> был проведен исторический час  «Поле ратной славы». Присутствующим было рассказано о самых значимых и ключевых событиях битвы,  был продемонстрирован документальный фильм «Бородино. Битва гигантов».  Участниками мероприятия стали члены клуба «Седая юность».</a:t>
            </a:r>
          </a:p>
          <a:p>
            <a:pPr algn="ctr"/>
            <a:endParaRPr lang="ru-RU" dirty="0"/>
          </a:p>
          <a:p>
            <a:pPr algn="ctr"/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 descr="бородино (1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4072" y="1953491"/>
            <a:ext cx="2992581" cy="224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бородино (4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43100" y="4522642"/>
            <a:ext cx="3210791" cy="2408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46202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  <a:p>
            <a:endParaRPr lang="ru-RU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38582" y="2566915"/>
            <a:ext cx="51410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Хорошим настроением и веселой, задорной музыкой  </a:t>
            </a:r>
            <a:r>
              <a:rPr lang="ru-RU" sz="1600" dirty="0" smtClean="0"/>
              <a:t>поделились </a:t>
            </a:r>
            <a:r>
              <a:rPr lang="ru-RU" sz="1600" dirty="0" smtClean="0"/>
              <a:t>обучающиеся Детской школы искусств со всеми, кто </a:t>
            </a:r>
            <a:r>
              <a:rPr lang="ru-RU" sz="1600" dirty="0" smtClean="0"/>
              <a:t>пришел </a:t>
            </a:r>
            <a:r>
              <a:rPr lang="ru-RU" sz="1600" dirty="0" smtClean="0"/>
              <a:t>на </a:t>
            </a:r>
            <a:r>
              <a:rPr lang="ru-RU" sz="1600" b="1" dirty="0" smtClean="0"/>
              <a:t>концерт ко Дню музыки</a:t>
            </a:r>
            <a:r>
              <a:rPr lang="ru-RU" sz="1600" dirty="0" smtClean="0"/>
              <a:t>. </a:t>
            </a:r>
          </a:p>
        </p:txBody>
      </p:sp>
      <p:pic>
        <p:nvPicPr>
          <p:cNvPr id="8" name="Рисунок 7" descr="https://iss.penz.muzkult.ru/media/2022/10/02/1283932463/20220930_154514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687" y="4310999"/>
            <a:ext cx="33083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ss.penz.muzkult.ru/media/2022/10/02/1283933911/20220930_153322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68656" y="4046898"/>
            <a:ext cx="53435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914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1711915096"/>
              </p:ext>
            </p:extLst>
          </p:nvPr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81303" y="2567177"/>
            <a:ext cx="457137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26 ноября в МБУК «МЦРДК» прошёл праздничный концерт «Самым любимым и родным», посвященный Дню матери.</a:t>
            </a:r>
          </a:p>
          <a:p>
            <a:r>
              <a:rPr lang="ru-RU" sz="1400" dirty="0" smtClean="0"/>
              <a:t>Концертная программа прошла в форме поздравительного канала, по ходу концерта включались абсолютно разные телепередачи: «Новости»,   «Устами младенца», «Голос дети», «Минута славы»,   «Танцы со звездами»,- кроме того, праздничный канал украсили   специальные репортажи,  и закончил   программу прогноз погоды на завтра.</a:t>
            </a:r>
          </a:p>
          <a:p>
            <a:r>
              <a:rPr lang="ru-RU" sz="1400" dirty="0" smtClean="0"/>
              <a:t> В концертной программе принимали участие работники культуры, воспитанники детского сада , ученики и преподаватели ДШИ, участники клубных формирований  РДК и артисты художественной самодеятельности.  Праздничная атмосфера никого не оставила  равнодушным. </a:t>
            </a:r>
          </a:p>
        </p:txBody>
      </p:sp>
      <p:pic>
        <p:nvPicPr>
          <p:cNvPr id="6146" name="Picture 2" descr="C:\Users\Kultura\AppData\Local\Temp\Rar$DI11.870\День матери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0487" y="4353790"/>
            <a:ext cx="4950689" cy="2784763"/>
          </a:xfrm>
          <a:prstGeom prst="rect">
            <a:avLst/>
          </a:prstGeom>
          <a:noFill/>
        </p:spPr>
      </p:pic>
      <p:pic>
        <p:nvPicPr>
          <p:cNvPr id="6147" name="Picture 3" descr="C:\Users\Kultura\AppData\Local\Temp\Rar$DI00.395\День матери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6027" y="1838830"/>
            <a:ext cx="4156363" cy="2337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414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  <a:p>
            <a:endParaRPr lang="ru-RU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2829048648"/>
              </p:ext>
            </p:extLst>
          </p:nvPr>
        </p:nvGraphicFramePr>
        <p:xfrm>
          <a:off x="3853547" y="73530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42364" y="2756077"/>
            <a:ext cx="394393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09.12</a:t>
            </a:r>
            <a:r>
              <a:rPr lang="ru-RU" sz="1600" dirty="0" smtClean="0"/>
              <a:t>. </a:t>
            </a:r>
            <a:r>
              <a:rPr lang="ru-RU" sz="1600" dirty="0" smtClean="0"/>
              <a:t>2022 г. работниками </a:t>
            </a:r>
            <a:r>
              <a:rPr lang="ru-RU" sz="1600" dirty="0" smtClean="0"/>
              <a:t>районного Дома культуры было проведено большое патриотическое  мероприятие</a:t>
            </a:r>
            <a:r>
              <a:rPr lang="ru-RU" sz="1600" dirty="0" smtClean="0"/>
              <a:t>: </a:t>
            </a:r>
            <a:r>
              <a:rPr lang="ru-RU" sz="1600" b="1" dirty="0" smtClean="0"/>
              <a:t>«</a:t>
            </a:r>
            <a:r>
              <a:rPr lang="ru-RU" sz="1600" b="1" dirty="0" smtClean="0"/>
              <a:t>Героям  посвящается»</a:t>
            </a:r>
            <a:r>
              <a:rPr lang="ru-RU" sz="1600" dirty="0" smtClean="0"/>
              <a:t>.</a:t>
            </a:r>
            <a:r>
              <a:rPr lang="ru-RU" sz="1600" b="1" dirty="0" smtClean="0"/>
              <a:t> </a:t>
            </a:r>
            <a:r>
              <a:rPr lang="ru-RU" sz="1600" dirty="0" smtClean="0"/>
              <a:t>В нём приняли участие педагоги и обучающиеся  ДШИ, воспитанники детского сада,  учащиеся лицея, а также самодеятельные артисты учреждений культуры </a:t>
            </a:r>
            <a:r>
              <a:rPr lang="ru-RU" sz="1600" dirty="0" err="1" smtClean="0"/>
              <a:t>Иссинского</a:t>
            </a:r>
            <a:r>
              <a:rPr lang="ru-RU" sz="1600" dirty="0" smtClean="0"/>
              <a:t> района. Каждый музыкальный номер участников  был наполнен глубоким  уважением и любовью к  Родине. </a:t>
            </a:r>
          </a:p>
          <a:p>
            <a:pPr algn="ctr"/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Kultura\AppData\Local\Temp\Rar$DI07.096\фестиваль патриотической песни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3396" y="2576944"/>
            <a:ext cx="5910759" cy="37095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0504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3360" y="1672857"/>
            <a:ext cx="7372801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D24726"/>
                </a:solidFill>
              </a:rPr>
              <a:t>Администрация </a:t>
            </a:r>
            <a:r>
              <a:rPr lang="ru-RU" sz="1600" dirty="0" err="1" smtClean="0">
                <a:solidFill>
                  <a:srgbClr val="D24726"/>
                </a:solidFill>
              </a:rPr>
              <a:t>Иссинского</a:t>
            </a:r>
            <a:r>
              <a:rPr lang="ru-RU" sz="1600" dirty="0" smtClean="0">
                <a:solidFill>
                  <a:srgbClr val="D24726"/>
                </a:solidFill>
              </a:rPr>
              <a:t> </a:t>
            </a:r>
            <a:r>
              <a:rPr lang="ru-RU" sz="1600" dirty="0">
                <a:solidFill>
                  <a:srgbClr val="D24726"/>
                </a:solidFill>
              </a:rPr>
              <a:t>района Пензенской области,</a:t>
            </a:r>
          </a:p>
          <a:p>
            <a:pPr algn="ctr"/>
            <a:endParaRPr lang="ru-RU" sz="1600" dirty="0">
              <a:solidFill>
                <a:srgbClr val="D24726"/>
              </a:solidFill>
            </a:endParaRPr>
          </a:p>
          <a:p>
            <a:pPr algn="ctr"/>
            <a:r>
              <a:rPr lang="ru-RU" sz="1600" dirty="0">
                <a:solidFill>
                  <a:srgbClr val="D24726"/>
                </a:solidFill>
              </a:rPr>
              <a:t>МБУК «</a:t>
            </a:r>
            <a:r>
              <a:rPr lang="ru-RU" sz="1600" dirty="0" err="1" smtClean="0">
                <a:solidFill>
                  <a:srgbClr val="D24726"/>
                </a:solidFill>
              </a:rPr>
              <a:t>Межпоселенческий</a:t>
            </a:r>
            <a:r>
              <a:rPr lang="ru-RU" sz="1600" dirty="0" smtClean="0">
                <a:solidFill>
                  <a:srgbClr val="D24726"/>
                </a:solidFill>
              </a:rPr>
              <a:t> центральный районный дом культуры» </a:t>
            </a:r>
            <a:r>
              <a:rPr lang="ru-RU" sz="1600" dirty="0" err="1" smtClean="0">
                <a:solidFill>
                  <a:srgbClr val="D24726"/>
                </a:solidFill>
              </a:rPr>
              <a:t>Иссинского</a:t>
            </a:r>
            <a:r>
              <a:rPr lang="ru-RU" sz="1600" dirty="0" smtClean="0">
                <a:solidFill>
                  <a:srgbClr val="D24726"/>
                </a:solidFill>
              </a:rPr>
              <a:t> района Пензенской области,</a:t>
            </a:r>
          </a:p>
          <a:p>
            <a:pPr algn="ctr"/>
            <a:r>
              <a:rPr lang="ru-RU" sz="1600" dirty="0" smtClean="0">
                <a:solidFill>
                  <a:srgbClr val="D24726"/>
                </a:solidFill>
              </a:rPr>
              <a:t>МБУК «</a:t>
            </a:r>
            <a:r>
              <a:rPr lang="ru-RU" sz="1600" dirty="0" err="1" smtClean="0">
                <a:solidFill>
                  <a:srgbClr val="D24726"/>
                </a:solidFill>
              </a:rPr>
              <a:t>Межпоселенческая</a:t>
            </a:r>
            <a:r>
              <a:rPr lang="ru-RU" sz="1600" dirty="0" smtClean="0">
                <a:solidFill>
                  <a:srgbClr val="D24726"/>
                </a:solidFill>
              </a:rPr>
              <a:t> центральная районная библиотека» </a:t>
            </a:r>
            <a:r>
              <a:rPr lang="ru-RU" sz="1600" dirty="0" err="1" smtClean="0">
                <a:solidFill>
                  <a:srgbClr val="D24726"/>
                </a:solidFill>
              </a:rPr>
              <a:t>Иссинского</a:t>
            </a:r>
            <a:r>
              <a:rPr lang="ru-RU" sz="1600" dirty="0" smtClean="0">
                <a:solidFill>
                  <a:srgbClr val="D24726"/>
                </a:solidFill>
              </a:rPr>
              <a:t> района Пензенской </a:t>
            </a:r>
            <a:r>
              <a:rPr lang="ru-RU" sz="1600" dirty="0" smtClean="0">
                <a:solidFill>
                  <a:srgbClr val="D24726"/>
                </a:solidFill>
              </a:rPr>
              <a:t>области,</a:t>
            </a:r>
          </a:p>
          <a:p>
            <a:pPr algn="ctr"/>
            <a:r>
              <a:rPr lang="ru-RU" sz="1600" dirty="0" smtClean="0">
                <a:solidFill>
                  <a:srgbClr val="D24726"/>
                </a:solidFill>
              </a:rPr>
              <a:t>МБОУ ДО «Детская школа искусств </a:t>
            </a:r>
            <a:r>
              <a:rPr lang="ru-RU" sz="1600" dirty="0" err="1" smtClean="0">
                <a:solidFill>
                  <a:srgbClr val="D24726"/>
                </a:solidFill>
              </a:rPr>
              <a:t>Иссинского</a:t>
            </a:r>
            <a:r>
              <a:rPr lang="ru-RU" sz="1600" dirty="0" smtClean="0">
                <a:solidFill>
                  <a:srgbClr val="D24726"/>
                </a:solidFill>
              </a:rPr>
              <a:t> района» Пензенской области.</a:t>
            </a:r>
          </a:p>
          <a:p>
            <a:pPr algn="ctr"/>
            <a:endParaRPr lang="ru-RU" sz="1600" dirty="0" smtClean="0">
              <a:solidFill>
                <a:srgbClr val="D24726"/>
              </a:solidFill>
            </a:endParaRPr>
          </a:p>
          <a:p>
            <a:pPr algn="ctr"/>
            <a:r>
              <a:rPr lang="en-US" sz="1600" dirty="0" smtClean="0">
                <a:solidFill>
                  <a:srgbClr val="D24726"/>
                </a:solidFill>
              </a:rPr>
              <a:t>https://issa.pnzreg.ru</a:t>
            </a:r>
            <a:endParaRPr lang="en-US" sz="1600" dirty="0">
              <a:solidFill>
                <a:srgbClr val="D24726"/>
              </a:solidFill>
            </a:endParaRPr>
          </a:p>
          <a:p>
            <a:pPr algn="ctr"/>
            <a:r>
              <a:rPr lang="en-US" sz="1600" dirty="0">
                <a:solidFill>
                  <a:srgbClr val="D24726"/>
                </a:solidFill>
              </a:rPr>
              <a:t>e-mail</a:t>
            </a:r>
            <a:r>
              <a:rPr lang="ru-RU" sz="1600" dirty="0">
                <a:solidFill>
                  <a:srgbClr val="D24726"/>
                </a:solidFill>
              </a:rPr>
              <a:t>: </a:t>
            </a:r>
            <a:r>
              <a:rPr lang="en-US" sz="1600" dirty="0" smtClean="0">
                <a:solidFill>
                  <a:srgbClr val="D24726"/>
                </a:solidFill>
              </a:rPr>
              <a:t>issa_adm@sura.ru</a:t>
            </a:r>
            <a:endParaRPr lang="en-US" sz="1600" dirty="0">
              <a:solidFill>
                <a:srgbClr val="D24726"/>
              </a:solidFill>
            </a:endParaRPr>
          </a:p>
          <a:p>
            <a:pPr algn="ctr"/>
            <a:endParaRPr lang="en-US" sz="1600" dirty="0">
              <a:solidFill>
                <a:srgbClr val="D24726"/>
              </a:solidFill>
            </a:endParaRPr>
          </a:p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3" cstate="print"/>
          <a:srcRect b="72758"/>
          <a:stretch>
            <a:fillRect/>
          </a:stretch>
        </p:blipFill>
        <p:spPr bwMode="auto">
          <a:xfrm>
            <a:off x="1" y="6475544"/>
            <a:ext cx="10693399" cy="1085719"/>
          </a:xfrm>
          <a:prstGeom prst="rect">
            <a:avLst/>
          </a:prstGeom>
          <a:noFill/>
        </p:spPr>
      </p:pic>
      <p:pic>
        <p:nvPicPr>
          <p:cNvPr id="13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3" cstate="print"/>
          <a:srcRect b="72758"/>
          <a:stretch>
            <a:fillRect/>
          </a:stretch>
        </p:blipFill>
        <p:spPr bwMode="auto">
          <a:xfrm>
            <a:off x="1" y="-1"/>
            <a:ext cx="10693399" cy="1008170"/>
          </a:xfrm>
          <a:prstGeom prst="rect">
            <a:avLst/>
          </a:prstGeom>
          <a:noFill/>
        </p:spPr>
      </p:pic>
      <p:pic>
        <p:nvPicPr>
          <p:cNvPr id="2052" name="Picture 4" descr="день защиты 2022 (7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0226" y="1496290"/>
            <a:ext cx="1414177" cy="115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день неизвестного солдата (8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542" y="1569027"/>
            <a:ext cx="1342933" cy="170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ss.penz.muzkult.ru/media/2022/05/21/1297989151/IMG_20220521_121457.jpg"/>
          <p:cNvPicPr/>
          <p:nvPr/>
        </p:nvPicPr>
        <p:blipFill>
          <a:blip r:embed="rId6" cstate="print"/>
          <a:srcRect t="5367" b="6780"/>
          <a:stretch>
            <a:fillRect/>
          </a:stretch>
        </p:blipFill>
        <p:spPr bwMode="auto">
          <a:xfrm rot="21072699">
            <a:off x="519544" y="3564082"/>
            <a:ext cx="1714500" cy="201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iss.penz.muzkult.ru/media/2022/11/25/1285597492/IMG-20221124-WA0019_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428" y="4634346"/>
            <a:ext cx="2358735" cy="169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8" cstate="print"/>
          <a:srcRect l="20062" t="15920" r="20373" b="28110"/>
          <a:stretch>
            <a:fillRect/>
          </a:stretch>
        </p:blipFill>
        <p:spPr bwMode="auto">
          <a:xfrm>
            <a:off x="4946076" y="4644736"/>
            <a:ext cx="2254824" cy="168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Kultura\AppData\Local\Temp\Rar$DI07.122\День матери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12260">
            <a:off x="7676012" y="3703354"/>
            <a:ext cx="2561687" cy="1682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6796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1838736763"/>
              </p:ext>
            </p:extLst>
          </p:nvPr>
        </p:nvGraphicFramePr>
        <p:xfrm>
          <a:off x="3819463" y="751108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pic>
        <p:nvPicPr>
          <p:cNvPr id="7" name="Рисунок 6" descr="https://iss.penz.muzkult.ru/media/2023/01/13/1287911183/IMG-20230112-WA0015_1.jpg"/>
          <p:cNvPicPr/>
          <p:nvPr/>
        </p:nvPicPr>
        <p:blipFill>
          <a:blip r:embed="rId8" cstate="print"/>
          <a:srcRect t="6295" b="13317"/>
          <a:stretch>
            <a:fillRect/>
          </a:stretch>
        </p:blipFill>
        <p:spPr bwMode="auto">
          <a:xfrm>
            <a:off x="394853" y="2660073"/>
            <a:ext cx="5174674" cy="3979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579919" y="2639291"/>
            <a:ext cx="482138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КОНЦЕРТНАЯ ПРОГРАММА «РОЖДЕСТВО ХРИСТОВО»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Место проведения и организатор: МБОУ ДО ДШИ </a:t>
            </a:r>
            <a:r>
              <a:rPr lang="ru-RU" sz="1600" dirty="0" err="1" smtClean="0"/>
              <a:t>Иссинского</a:t>
            </a:r>
            <a:r>
              <a:rPr lang="ru-RU" sz="1600" dirty="0" smtClean="0"/>
              <a:t> района</a:t>
            </a:r>
          </a:p>
          <a:p>
            <a:r>
              <a:rPr lang="ru-RU" sz="1600" dirty="0" smtClean="0"/>
              <a:t>Ежегодно в Рождественские каникулы в МБОУ ДО ДШИ </a:t>
            </a:r>
            <a:r>
              <a:rPr lang="ru-RU" sz="1600" dirty="0" err="1" smtClean="0"/>
              <a:t>Иссинского</a:t>
            </a:r>
            <a:r>
              <a:rPr lang="ru-RU" sz="1600" dirty="0" smtClean="0"/>
              <a:t> района проходят мероприятия для ребят нашего посёлка. </a:t>
            </a:r>
          </a:p>
          <a:p>
            <a:r>
              <a:rPr lang="ru-RU" sz="1600" dirty="0" smtClean="0"/>
              <a:t>В этом году отпраздновать Рождество Христово собрались дети и их родители. По традиции, в начале концертной программы прозвучал Рождественский тропарь в исполнении ансамбля преподавателей ДШИ. Творческие коллективы обучающихся нашей школы  исполняли песни и колядки, читали стихи и пели частушки. Родители так же активно участвовали в концертной программе со своими детьми.</a:t>
            </a:r>
          </a:p>
          <a:p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844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580857539"/>
              </p:ext>
            </p:extLst>
          </p:nvPr>
        </p:nvGraphicFramePr>
        <p:xfrm>
          <a:off x="3819463" y="751108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41383" y="2650042"/>
            <a:ext cx="568161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2 февраля отмечается один из дней Воинской славы России — День победы советского народа в Сталинградской битве. Эта битва вошла в историю, как одна из самых кровопролитных битв второй мировой войны, не имеющая себе равных и унесших жизни около миллиона солдат и офицеров.</a:t>
            </a:r>
            <a:br>
              <a:rPr lang="ru-RU" sz="1400" dirty="0" smtClean="0"/>
            </a:br>
            <a:r>
              <a:rPr lang="ru-RU" sz="1400" dirty="0" smtClean="0"/>
              <a:t>К этой дате в Центральной библиотеке р.п. Исса,01.02.2022г., оформлена книжная выставка-репортаж «</a:t>
            </a:r>
            <a:r>
              <a:rPr lang="ru-RU" sz="1400" dirty="0" err="1" smtClean="0"/>
              <a:t>Сталинград-пылающее</a:t>
            </a:r>
            <a:r>
              <a:rPr lang="ru-RU" sz="1400" dirty="0" smtClean="0"/>
              <a:t> эхо войны». На выставке представлены документальные материалы о Сталинградской битве, воспоминания красноармейца Рыжова Б.И., уроженца Пензенской области. 10 интересных фактов о Сталинградской битве, а также приказ № 227 "Ни шагу назад!" Вниманию читателей представлена художественная литература известных писателей. Великое сражение и судьбы обычных героев описаны в произведениях Константина Симонова «Живые и мертвые», «Солдатами не рождаются», Юрия Бондарева «Горячий снег», «Батальоны просят огня».</a:t>
            </a:r>
          </a:p>
          <a:p>
            <a:pPr algn="ctr"/>
            <a:endParaRPr lang="ru-RU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Рисунок 1" descr="Описание: C:\Users\BIBLIO\Desktop\P10702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2509" y="2015836"/>
            <a:ext cx="142355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2" descr="Описание: C:\Users\BIBLIO\Desktop\P10702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0819" y="4010891"/>
            <a:ext cx="17430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3" descr="Описание: C:\Users\BIBLIO\Desktop\P107023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93917" y="5153891"/>
            <a:ext cx="151707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59954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775408420"/>
              </p:ext>
            </p:extLst>
          </p:nvPr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86632" y="3024115"/>
            <a:ext cx="5494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3250" name="Picture 2" descr="C:\Users\Kultura\AppData\Local\Temp\Rar$DI14.537\день работника культуры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66339" y="3002973"/>
            <a:ext cx="7788052" cy="419792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402774" y="2331038"/>
            <a:ext cx="77308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На сцене МБУК «МЦРДК» прошёл концерт, посвященный Дню работника культуры  «Дарим радость людям».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xmlns="" val="184151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2817997713"/>
              </p:ext>
            </p:extLst>
          </p:nvPr>
        </p:nvGraphicFramePr>
        <p:xfrm>
          <a:off x="3835228" y="751108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29100" y="2618509"/>
            <a:ext cx="3740727" cy="4613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Выставка и мастер- класс «Пасха Христова»</a:t>
            </a:r>
            <a:endParaRPr lang="ru-RU" sz="1600" dirty="0" smtClean="0"/>
          </a:p>
          <a:p>
            <a:r>
              <a:rPr lang="ru-RU" sz="1600" dirty="0" smtClean="0"/>
              <a:t>Место проведения и организатор: МБОУ ДО ДШИ </a:t>
            </a:r>
            <a:r>
              <a:rPr lang="ru-RU" sz="1600" dirty="0" err="1" smtClean="0"/>
              <a:t>Иссинского</a:t>
            </a:r>
            <a:r>
              <a:rPr lang="ru-RU" sz="1600" dirty="0" smtClean="0"/>
              <a:t> района</a:t>
            </a:r>
          </a:p>
          <a:p>
            <a:pPr algn="ctr"/>
            <a:r>
              <a:rPr lang="ru-RU" sz="1600" dirty="0" smtClean="0"/>
              <a:t>В канун Светлого Христова Воскресения преподаватели отделения декоративно-прикладного творчества </a:t>
            </a:r>
            <a:r>
              <a:rPr lang="ru-RU" sz="1600" dirty="0" smtClean="0"/>
              <a:t>оформили </a:t>
            </a:r>
            <a:r>
              <a:rPr lang="ru-RU" sz="1600" dirty="0" smtClean="0"/>
              <a:t>тематическую выставку " Пасха Христова". В композиции изделия пасхальной тематики, выполненные обучающимися в разных техниках: макраме, </a:t>
            </a:r>
            <a:r>
              <a:rPr lang="ru-RU" sz="1600" dirty="0" err="1" smtClean="0"/>
              <a:t>декупаж</a:t>
            </a:r>
            <a:r>
              <a:rPr lang="ru-RU" sz="1600" dirty="0" smtClean="0"/>
              <a:t>, </a:t>
            </a:r>
            <a:r>
              <a:rPr lang="ru-RU" sz="1600" dirty="0" err="1" smtClean="0"/>
              <a:t>тестопластика</a:t>
            </a:r>
            <a:r>
              <a:rPr lang="ru-RU" sz="1600" dirty="0" smtClean="0"/>
              <a:t>, текстильные куклы, поделки из </a:t>
            </a:r>
            <a:r>
              <a:rPr lang="ru-RU" sz="1600" dirty="0" err="1" smtClean="0"/>
              <a:t>фоамирана</a:t>
            </a:r>
            <a:r>
              <a:rPr lang="ru-RU" sz="1600" dirty="0" smtClean="0"/>
              <a:t>, вышивка лентами, плетение из прутьев и др. А также, </a:t>
            </a:r>
            <a:r>
              <a:rPr lang="ru-RU" sz="1600" dirty="0" smtClean="0"/>
              <a:t>изготовили </a:t>
            </a:r>
            <a:r>
              <a:rPr lang="ru-RU" sz="1600" dirty="0" smtClean="0"/>
              <a:t>поделки для украшения домашнего пасхального стола.</a:t>
            </a:r>
          </a:p>
        </p:txBody>
      </p:sp>
      <p:pic>
        <p:nvPicPr>
          <p:cNvPr id="8" name="Рисунок 7" descr="https://iss.penz.muzkult.ru/media/2022/04/22/1294954906/IMG_20220422_16472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961" y="3031188"/>
            <a:ext cx="370649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ss.penz.muzkult.ru/media/2022/04/22/1294954858/IMG_20220422_17264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79941" y="2257497"/>
            <a:ext cx="218122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8727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1507179617"/>
              </p:ext>
            </p:extLst>
          </p:nvPr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52754" y="2275608"/>
            <a:ext cx="319000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09.05.2022 года </a:t>
            </a:r>
            <a:r>
              <a:rPr lang="ru-RU" sz="1400" dirty="0" smtClean="0"/>
              <a:t> после торжественного митинга на сцене МБУК «МЦРДК» прошёл  большой праздничный концерт «Жди меня и я вернусь»</a:t>
            </a:r>
          </a:p>
          <a:p>
            <a:pPr algn="ctr"/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9153" name="Picture 1" descr="C:\Users\Kultura\AppData\Local\Temp\Rar$DI04.761\концерт 9мая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49935" y="4478482"/>
            <a:ext cx="4437065" cy="2514599"/>
          </a:xfrm>
          <a:prstGeom prst="rect">
            <a:avLst/>
          </a:prstGeom>
          <a:noFill/>
        </p:spPr>
      </p:pic>
      <p:pic>
        <p:nvPicPr>
          <p:cNvPr id="3074" name="Picture 2" descr="C:\Users\Kultura\AppData\Local\Temp\Rar$DI08.772\митинг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3682" y="2619763"/>
            <a:ext cx="5164282" cy="2907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5336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1472989206"/>
              </p:ext>
            </p:extLst>
          </p:nvPr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47710" y="3057891"/>
            <a:ext cx="270583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12 июня</a:t>
            </a:r>
            <a:r>
              <a:rPr lang="ru-RU" sz="1600" dirty="0" smtClean="0"/>
              <a:t> в березовом парке по старой доброй  традиции прошёл </a:t>
            </a:r>
            <a:r>
              <a:rPr lang="ru-RU" sz="1600" b="1" dirty="0" smtClean="0"/>
              <a:t>праздник  День посёлка </a:t>
            </a:r>
            <a:r>
              <a:rPr lang="ru-RU" sz="1600" dirty="0" smtClean="0"/>
              <a:t>под названием  ― «Я здесь живу, и край мне этот дорог».  </a:t>
            </a:r>
          </a:p>
          <a:p>
            <a:pPr algn="ctr"/>
            <a:r>
              <a:rPr lang="ru-RU" sz="1600" dirty="0" smtClean="0"/>
              <a:t> Это всегда доброе и светлое торжество для большой семьи односельчан. 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  <a:p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Kultura\AppData\Local\Temp\Rar$DI05.363\День посёлка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8123" y="2566555"/>
            <a:ext cx="6927077" cy="418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829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188954632"/>
              </p:ext>
            </p:extLst>
          </p:nvPr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9C4A63-6414-40D9-A688-5985D941CD21}"/>
              </a:ext>
            </a:extLst>
          </p:cNvPr>
          <p:cNvSpPr txBox="1"/>
          <p:nvPr/>
        </p:nvSpPr>
        <p:spPr>
          <a:xfrm>
            <a:off x="602672" y="1787237"/>
            <a:ext cx="94661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23.07.2022 года </a:t>
            </a:r>
            <a:r>
              <a:rPr lang="ru-RU" sz="1400" dirty="0" smtClean="0"/>
              <a:t>работники культуры приняли участие в празднике </a:t>
            </a:r>
            <a:r>
              <a:rPr lang="ru-RU" sz="1400" b="1" dirty="0" smtClean="0"/>
              <a:t>«Сабантуй» в с. Верхняя </a:t>
            </a:r>
            <a:r>
              <a:rPr lang="ru-RU" sz="1400" b="1" dirty="0" err="1" smtClean="0"/>
              <a:t>Салмовка</a:t>
            </a:r>
            <a:r>
              <a:rPr lang="ru-RU" sz="1400" dirty="0" smtClean="0"/>
              <a:t>. После торжественной части с поздравлениями и награждениями началась концертная программа. В концерте участвовали работники Центрального дома культуры, ансамбль «Встреча» и ансамбль «Раздолье». Зрители тепло встречали артистов.</a:t>
            </a:r>
          </a:p>
          <a:p>
            <a:pPr algn="ctr"/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C:\Users\Kultura\AppData\Local\Temp\Rar$DI14.359\Сабантуй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24607" y="2795752"/>
            <a:ext cx="8564617" cy="43045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7343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643" y="1486403"/>
            <a:ext cx="327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КАЛЕНДАРЬ СОБЫТИЙ 2022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1112790336"/>
              </p:ext>
            </p:extLst>
          </p:nvPr>
        </p:nvGraphicFramePr>
        <p:xfrm>
          <a:off x="3835228" y="607485"/>
          <a:ext cx="3680999" cy="1809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0" descr="C:\Documents and Settings\Director\Рабочий стол\slide1 (1).jpg"/>
          <p:cNvPicPr>
            <a:picLocks noChangeAspect="1" noChangeArrowheads="1"/>
          </p:cNvPicPr>
          <p:nvPr/>
        </p:nvPicPr>
        <p:blipFill>
          <a:blip r:embed="rId7" cstate="print"/>
          <a:srcRect b="72758"/>
          <a:stretch>
            <a:fillRect/>
          </a:stretch>
        </p:blipFill>
        <p:spPr bwMode="auto">
          <a:xfrm>
            <a:off x="1" y="-1"/>
            <a:ext cx="10693399" cy="1279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61710" y="2210132"/>
            <a:ext cx="487807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27 августа</a:t>
            </a:r>
            <a:r>
              <a:rPr lang="ru-RU" sz="1400" dirty="0" smtClean="0"/>
              <a:t> в березовом парке состоялся  </a:t>
            </a:r>
            <a:r>
              <a:rPr lang="ru-RU" sz="1400" b="1" dirty="0" smtClean="0"/>
              <a:t>фестиваль народного творчества  «</a:t>
            </a:r>
            <a:r>
              <a:rPr lang="ru-RU" sz="1400" b="1" dirty="0" err="1" smtClean="0"/>
              <a:t>Иссинский</a:t>
            </a:r>
            <a:r>
              <a:rPr lang="ru-RU" sz="1400" b="1" dirty="0" smtClean="0"/>
              <a:t> Спас» (Праздник «Трех </a:t>
            </a:r>
            <a:r>
              <a:rPr lang="ru-RU" sz="1400" b="1" dirty="0" err="1" smtClean="0"/>
              <a:t>спасов</a:t>
            </a:r>
            <a:r>
              <a:rPr lang="ru-RU" sz="1400" b="1" dirty="0" smtClean="0"/>
              <a:t>»)</a:t>
            </a:r>
            <a:r>
              <a:rPr lang="ru-RU" sz="1400" dirty="0" smtClean="0"/>
              <a:t>. На празднике была представлена обширная программа: концерт, который подготовили работники  культуры и самодеятельные артисты района, «Играй гармонь», выставка декоративно-прикладного искусства, фото-зоны.  День выдался теплым и солнечным. Гости с удовольствием смотрели концерт, общались друг с другом,  пили чай на травах и угощались шашлыком.</a:t>
            </a:r>
          </a:p>
          <a:p>
            <a:pPr algn="ctr"/>
            <a:r>
              <a:rPr lang="ru-RU" sz="1400" dirty="0" smtClean="0"/>
              <a:t>Праздник удался на славу!   </a:t>
            </a:r>
          </a:p>
          <a:p>
            <a:pPr algn="ctr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11" name="Picture 2" descr="C:\Users\Kultura\AppData\Local\Temp\Rar$DI01.994\Иссинский Спас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2088573"/>
            <a:ext cx="3875809" cy="2410691"/>
          </a:xfrm>
          <a:prstGeom prst="rect">
            <a:avLst/>
          </a:prstGeom>
          <a:noFill/>
        </p:spPr>
      </p:pic>
      <p:pic>
        <p:nvPicPr>
          <p:cNvPr id="12" name="Рисунок 11" descr="https://iss.penz.muzkult.ru/media/2022/06/20/1296602273/IMG-20220620-WA0011.jpg"/>
          <p:cNvPicPr/>
          <p:nvPr/>
        </p:nvPicPr>
        <p:blipFill>
          <a:blip r:embed="rId9"/>
          <a:srcRect t="14404" b="3047"/>
          <a:stretch>
            <a:fillRect/>
          </a:stretch>
        </p:blipFill>
        <p:spPr bwMode="auto">
          <a:xfrm>
            <a:off x="446808" y="4665519"/>
            <a:ext cx="3896591" cy="247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спас (2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59445" y="4748646"/>
            <a:ext cx="3548045" cy="241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6625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5684355_TF10001108" id="{17B91EBE-D158-4FFD-AF7C-4E097C748B8C}" vid="{D4781F32-87B7-4A3C-9004-047C67B4AFB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Добро пожаловать в PowerPoint!</Template>
  <TotalTime>26374409</TotalTime>
  <Words>709</Words>
  <Application>Microsoft Office PowerPoint</Application>
  <PresentationFormat>Произвольный</PresentationFormat>
  <Paragraphs>91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WelcomeDoc</vt:lpstr>
      <vt:lpstr>Иссинский район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 пожаловать!</dc:title>
  <dc:creator>Анна Плясунова</dc:creator>
  <cp:lastModifiedBy>Kultura</cp:lastModifiedBy>
  <cp:revision>678</cp:revision>
  <dcterms:created xsi:type="dcterms:W3CDTF">2019-07-09T14:06:54Z</dcterms:created>
  <dcterms:modified xsi:type="dcterms:W3CDTF">2023-03-16T12:19:55Z</dcterms:modified>
  <cp:version/>
</cp:coreProperties>
</file>